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Nunito Sans Black"/>
      <p:bold r:id="rId51"/>
      <p:boldItalic r:id="rId52"/>
    </p:embeddedFont>
    <p:embeddedFont>
      <p:font typeface="Nunito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i1MlXqlfZsrYEJgSNwpxfBHtja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SansBlack-bold.fntdata"/><Relationship Id="rId50" Type="http://schemas.openxmlformats.org/officeDocument/2006/relationships/slide" Target="slides/slide46.xml"/><Relationship Id="rId53" Type="http://schemas.openxmlformats.org/officeDocument/2006/relationships/font" Target="fonts/NunitoSans-regular.fntdata"/><Relationship Id="rId52" Type="http://schemas.openxmlformats.org/officeDocument/2006/relationships/font" Target="fonts/NunitoSansBlack-boldItalic.fntdata"/><Relationship Id="rId11" Type="http://schemas.openxmlformats.org/officeDocument/2006/relationships/slide" Target="slides/slide7.xml"/><Relationship Id="rId55" Type="http://schemas.openxmlformats.org/officeDocument/2006/relationships/font" Target="fonts/NunitoSans-italic.fntdata"/><Relationship Id="rId10" Type="http://schemas.openxmlformats.org/officeDocument/2006/relationships/slide" Target="slides/slide6.xml"/><Relationship Id="rId54" Type="http://schemas.openxmlformats.org/officeDocument/2006/relationships/font" Target="fonts/NunitoSans-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Nunito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33bPw_uU6quyaCW0KUGYRqIV5XJPFbGr/edit?usp=sharing&amp;ouid=107132437745420382364&amp;rtpof=true&amp;sd=tru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33bPw_uU6quyaCW0KUGYRqIV5XJPFbGr/edit?usp=sharing&amp;ouid=107132437745420382364&amp;rtpof=true&amp;sd=tru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213c8c1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1f213c8c1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1f213c8c1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348e0474c_1_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c348e0474c_1_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c348e0474c_1_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348e0474c_1_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c348e0474c_1_9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2c348e0474c_1_9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348e0474c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c348e0474c_1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c348e0474c_1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348e0474c_1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2c348e0474c_1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c348e0474c_1_4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348e0474c_1_9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c348e0474c_1_9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c348e0474c_1_9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348e0474c_1_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c348e0474c_1_9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c348e0474c_1_9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348e0474c_1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c348e0474c_1_9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c348e0474c_1_9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348e0474c_1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2c348e0474c_1_5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2c348e0474c_1_5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348e0474c_1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c348e0474c_1_6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2c348e0474c_1_6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348e0474c_1_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c348e0474c_1_7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c348e0474c_1_7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3a22883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1f3a22883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1f3a22883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348e0474c_1_7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c348e0474c_1_7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2c348e0474c_1_7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348e0474c_1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2c348e0474c_1_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2c348e0474c_1_7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348e0474c_1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c348e0474c_1_7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2c348e0474c_1_7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348e0474c_1_7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c348e0474c_1_7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2c348e0474c_1_7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348e0474c_1_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c348e0474c_1_7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2c348e0474c_1_7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348e0474c_1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c348e0474c_1_7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2c348e0474c_1_7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348e0474c_1_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c348e0474c_1_8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2c348e0474c_1_8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348e0474c_1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2c348e0474c_1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2c348e0474c_1_8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348e0474c_1_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c348e0474c_1_8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2c348e0474c_1_8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348e0474c_1_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c348e0474c_1_8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2c348e0474c_1_8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213c8c16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f213c8c16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f213c8c16b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348e0474c_1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c348e0474c_1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2c348e0474c_1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348e0474c_1_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c348e0474c_1_8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2c348e0474c_1_8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348e0474c_1_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2c348e0474c_1_8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2c348e0474c_1_8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348e0474c_1_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c348e0474c_1_8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2c348e0474c_1_8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348e0474c_1_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c348e0474c_1_8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g2c348e0474c_1_8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348e0474c_1_1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c348e0474c_1_10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List: </a:t>
            </a:r>
            <a:r>
              <a:rPr lang="es-CO" u="sng">
                <a:solidFill>
                  <a:schemeClr val="hlink"/>
                </a:solidFill>
                <a:hlinkClick r:id="rId2"/>
              </a:rPr>
              <a:t>https://docs.google.com/document/d/133bPw_uU6quyaCW0KUGYRqIV5XJPFbGr/edit?usp=sharing&amp;ouid=107132437745420382364&amp;rtpof=true&amp;sd=true</a:t>
            </a:r>
            <a:r>
              <a:rPr lang="es-CO"/>
              <a:t> </a:t>
            </a:r>
            <a:endParaRPr/>
          </a:p>
        </p:txBody>
      </p:sp>
      <p:sp>
        <p:nvSpPr>
          <p:cNvPr id="494" name="Google Shape;494;g2c348e0474c_1_10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348e0474c_1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g2c348e0474c_1_10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2c348e0474c_1_10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c348e0474c_1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2c348e0474c_1_9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2c348e0474c_1_9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348e0474c_1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2c348e0474c_1_6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2c348e0474c_1_6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c348e0474c_1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2c348e0474c_1_6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2c348e0474c_1_6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213c8c16b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f213c8c16b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f213c8c16b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c348e0474c_1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c348e0474c_1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 to the comprehension questions: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Bob's main concern regarding robots and automation is that they will take over jobs, leading to unemployment and potentially causing societal upheaval.</a:t>
            </a:r>
            <a:endParaRPr/>
          </a:p>
          <a:p>
            <a:pPr indent="0" lvl="0" marL="0" rtl="0" algn="l">
              <a:lnSpc>
                <a:spcPct val="100000"/>
              </a:lnSpc>
              <a:spcBef>
                <a:spcPts val="0"/>
              </a:spcBef>
              <a:spcAft>
                <a:spcPts val="0"/>
              </a:spcAft>
              <a:buSzPts val="1400"/>
              <a:buNone/>
            </a:pPr>
            <a:r>
              <a:rPr lang="es-CO"/>
              <a:t>2. The speaker counters Bob's concerns by pointing out that technological advancements have historically led to increased efficiency and prosperity, and that humans have adapted to these changes by learning new skills.</a:t>
            </a:r>
            <a:endParaRPr/>
          </a:p>
          <a:p>
            <a:pPr indent="0" lvl="0" marL="0" rtl="0" algn="l">
              <a:lnSpc>
                <a:spcPct val="100000"/>
              </a:lnSpc>
              <a:spcBef>
                <a:spcPts val="0"/>
              </a:spcBef>
              <a:spcAft>
                <a:spcPts val="0"/>
              </a:spcAft>
              <a:buSzPts val="1400"/>
              <a:buNone/>
            </a:pPr>
            <a:r>
              <a:rPr lang="es-CO"/>
              <a:t>3. The speaker uses the example of the Industrial Revolution to illustrate the impact of technological advancements on employment, highlighting how automation has led to fewer people working fewer hours to achieve greater prosperity.</a:t>
            </a:r>
            <a:endParaRPr/>
          </a:p>
          <a:p>
            <a:pPr indent="0" lvl="0" marL="0" rtl="0" algn="l">
              <a:lnSpc>
                <a:spcPct val="100000"/>
              </a:lnSpc>
              <a:spcBef>
                <a:spcPts val="0"/>
              </a:spcBef>
              <a:spcAft>
                <a:spcPts val="0"/>
              </a:spcAft>
              <a:buSzPts val="1400"/>
              <a:buNone/>
            </a:pPr>
            <a:r>
              <a:rPr lang="es-CO"/>
              <a:t>4. Some benefits of automation mentioned in the text include increased efficiency, reduced workload, and the ability to perform tasks that are difficult, dirty, dangerous, or time-consuming.</a:t>
            </a:r>
            <a:endParaRPr/>
          </a:p>
          <a:p>
            <a:pPr indent="0" lvl="0" marL="0" rtl="0" algn="l">
              <a:lnSpc>
                <a:spcPct val="100000"/>
              </a:lnSpc>
              <a:spcBef>
                <a:spcPts val="0"/>
              </a:spcBef>
              <a:spcAft>
                <a:spcPts val="0"/>
              </a:spcAft>
              <a:buSzPts val="1400"/>
              <a:buNone/>
            </a:pPr>
            <a:r>
              <a:rPr lang="es-CO"/>
              <a:t>5. The speaker suggests that humans adapt to technological advancements by learning new skills and finding new opportunities, ultimately benefiting from having their previous jobs done by machines.</a:t>
            </a:r>
            <a:endParaRPr/>
          </a:p>
        </p:txBody>
      </p:sp>
      <p:sp>
        <p:nvSpPr>
          <p:cNvPr id="552" name="Google Shape;552;g2c348e0474c_1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2ebb45886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2c2ebb45886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2c2ebb45886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c2ebb45886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2c2ebb45886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2c2ebb45886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348e0474c_1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2c348e0474c_1_4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2c348e0474c_1_4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2ebb45886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c2ebb45886_0_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2c2ebb45886_0_3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c348e0474c_1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c348e0474c_1_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List: </a:t>
            </a:r>
            <a:r>
              <a:rPr lang="es-CO" u="sng">
                <a:solidFill>
                  <a:schemeClr val="hlink"/>
                </a:solidFill>
                <a:hlinkClick r:id="rId2"/>
              </a:rPr>
              <a:t>https://docs.google.com/document/d/133bPw_uU6quyaCW0KUGYRqIV5XJPFbGr/edit?usp=sharing&amp;ouid=107132437745420382364&amp;rtpof=true&amp;sd=true</a:t>
            </a:r>
            <a:r>
              <a:rPr lang="es-CO"/>
              <a:t> </a:t>
            </a:r>
            <a:endParaRPr/>
          </a:p>
        </p:txBody>
      </p:sp>
      <p:sp>
        <p:nvSpPr>
          <p:cNvPr id="613" name="Google Shape;613;g2c348e0474c_1_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f213c8c16b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1f213c8c16b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1f213c8c16b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2ebb616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c2ebb6164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c2ebb6164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348e0474c_1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c348e0474c_1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c348e0474c_1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2ebb45886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c2ebb45886_0_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c2ebb45886_0_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2ebb45886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2c2ebb45886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c2ebb45886_0_3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348e0474c_1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c348e0474c_1_9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2c348e0474c_1_9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hyperlink" Target="https://nearpod.com/library/preview/lesson-L14544882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docs.google.com/document/d/1KRKUPGKv7p7z5j5ZfOjtV2MYr5vJ7ZfZ/edit?usp=sharing&amp;ouid=105132759800887684242&amp;rtpof=true&amp;sd=true"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50.jp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hyperlink" Target="https://www.theguardian.com/careers/cv-templates" TargetMode="External"/><Relationship Id="rId8" Type="http://schemas.openxmlformats.org/officeDocument/2006/relationships/hyperlink" Target="https://www.youtube.com/watch?v=CP-wWXjQ4Oo&amp;ab_channel=GuardianJob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png"/><Relationship Id="rId5"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hyperlink" Target="https://docs.google.com/document/d/1yfHN_nGmQRHYpqEYTl3IwohF6FgSBn1V/edit?usp=drive_link&amp;ouid=105132759800887684242&amp;rtpof=true&amp;sd=tru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hyperlink" Target="https://dashboard.blooket.com/set/65814015fb2e2c3a68414a9a" TargetMode="External"/><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23.png"/><Relationship Id="rId5" Type="http://schemas.openxmlformats.org/officeDocument/2006/relationships/hyperlink" Target="https://www.baamboozle.com/game/554532" TargetMode="External"/><Relationship Id="rId6" Type="http://schemas.openxmlformats.org/officeDocument/2006/relationships/hyperlink" Target="https://www.baamboozle.com/game/554532"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hyperlink" Target="https://docs.google.com/document/d/1_AgNFd7qyykNT6InkbU3Lb2QKlBjpDFvxqLxJ4CeQ3o/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g1f213c8c16b_0_0"/>
          <p:cNvGrpSpPr/>
          <p:nvPr/>
        </p:nvGrpSpPr>
        <p:grpSpPr>
          <a:xfrm>
            <a:off x="0" y="-1"/>
            <a:ext cx="12192000" cy="6858003"/>
            <a:chOff x="0" y="317351"/>
            <a:chExt cx="12192000" cy="6858003"/>
          </a:xfrm>
        </p:grpSpPr>
        <p:pic>
          <p:nvPicPr>
            <p:cNvPr id="90" name="Google Shape;90;g1f213c8c16b_0_0"/>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91" name="Google Shape;91;g1f213c8c16b_0_0"/>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92" name="Google Shape;92;g1f213c8c16b_0_0"/>
          <p:cNvPicPr preferRelativeResize="0"/>
          <p:nvPr/>
        </p:nvPicPr>
        <p:blipFill rotWithShape="1">
          <a:blip r:embed="rId5">
            <a:alphaModFix/>
          </a:blip>
          <a:srcRect b="0" l="0" r="0" t="0"/>
          <a:stretch/>
        </p:blipFill>
        <p:spPr>
          <a:xfrm>
            <a:off x="4219039" y="647754"/>
            <a:ext cx="3753919" cy="1798753"/>
          </a:xfrm>
          <a:prstGeom prst="rect">
            <a:avLst/>
          </a:prstGeom>
          <a:noFill/>
          <a:ln>
            <a:noFill/>
          </a:ln>
        </p:spPr>
      </p:pic>
      <p:sp>
        <p:nvSpPr>
          <p:cNvPr id="93" name="Google Shape;93;g1f213c8c16b_0_0"/>
          <p:cNvSpPr txBox="1"/>
          <p:nvPr/>
        </p:nvSpPr>
        <p:spPr>
          <a:xfrm>
            <a:off x="2158676" y="2392672"/>
            <a:ext cx="78747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0"/>
              <a:buFont typeface="Arial"/>
              <a:buNone/>
            </a:pPr>
            <a:r>
              <a:rPr b="1" i="0" lang="es-CO" sz="7000" u="none" cap="none" strike="noStrike">
                <a:solidFill>
                  <a:schemeClr val="lt1"/>
                </a:solidFill>
                <a:latin typeface="Nunito Sans Black"/>
                <a:ea typeface="Nunito Sans Black"/>
                <a:cs typeface="Nunito Sans Black"/>
                <a:sym typeface="Nunito Sans Black"/>
              </a:rPr>
              <a:t>Bootcamp</a:t>
            </a:r>
            <a:endParaRPr b="1" i="0" sz="7000" u="none" cap="none" strike="noStrike">
              <a:solidFill>
                <a:schemeClr val="lt1"/>
              </a:solidFill>
              <a:latin typeface="Nunito Sans Black"/>
              <a:ea typeface="Nunito Sans Black"/>
              <a:cs typeface="Nunito Sans Black"/>
              <a:sym typeface="Nunito Sans Black"/>
            </a:endParaRPr>
          </a:p>
        </p:txBody>
      </p:sp>
      <p:sp>
        <p:nvSpPr>
          <p:cNvPr id="94" name="Google Shape;94;g1f213c8c16b_0_0"/>
          <p:cNvSpPr txBox="1"/>
          <p:nvPr/>
        </p:nvSpPr>
        <p:spPr>
          <a:xfrm>
            <a:off x="2185075" y="3581822"/>
            <a:ext cx="7874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lang="es-CO" sz="4000">
                <a:solidFill>
                  <a:schemeClr val="lt1"/>
                </a:solidFill>
                <a:latin typeface="Nunito Sans Black"/>
                <a:ea typeface="Nunito Sans Black"/>
                <a:cs typeface="Nunito Sans Black"/>
                <a:sym typeface="Nunito Sans Black"/>
              </a:rPr>
              <a:t>CV (Curriculum Vitae)</a:t>
            </a:r>
            <a:endParaRPr b="0" i="0" sz="4000" u="none" cap="none" strike="noStrike">
              <a:solidFill>
                <a:schemeClr val="lt1"/>
              </a:solidFill>
              <a:latin typeface="Nunito Sans Black"/>
              <a:ea typeface="Nunito Sans Black"/>
              <a:cs typeface="Nunito Sans Black"/>
              <a:sym typeface="Nunito Sans Black"/>
            </a:endParaRPr>
          </a:p>
        </p:txBody>
      </p:sp>
      <p:pic>
        <p:nvPicPr>
          <p:cNvPr id="95" name="Google Shape;95;g1f213c8c16b_0_0"/>
          <p:cNvPicPr preferRelativeResize="0"/>
          <p:nvPr/>
        </p:nvPicPr>
        <p:blipFill rotWithShape="1">
          <a:blip r:embed="rId6">
            <a:alphaModFix/>
          </a:blip>
          <a:srcRect b="0" l="0" r="0" t="0"/>
          <a:stretch/>
        </p:blipFill>
        <p:spPr>
          <a:xfrm>
            <a:off x="9712776" y="5933677"/>
            <a:ext cx="2164967" cy="669682"/>
          </a:xfrm>
          <a:prstGeom prst="rect">
            <a:avLst/>
          </a:prstGeom>
          <a:noFill/>
          <a:ln>
            <a:noFill/>
          </a:ln>
        </p:spPr>
      </p:pic>
      <p:grpSp>
        <p:nvGrpSpPr>
          <p:cNvPr id="96" name="Google Shape;96;g1f213c8c16b_0_0"/>
          <p:cNvGrpSpPr/>
          <p:nvPr/>
        </p:nvGrpSpPr>
        <p:grpSpPr>
          <a:xfrm>
            <a:off x="626477" y="254641"/>
            <a:ext cx="11251266" cy="983287"/>
            <a:chOff x="626477" y="254641"/>
            <a:chExt cx="11251266" cy="983287"/>
          </a:xfrm>
        </p:grpSpPr>
        <p:pic>
          <p:nvPicPr>
            <p:cNvPr id="97" name="Google Shape;97;g1f213c8c16b_0_0"/>
            <p:cNvPicPr preferRelativeResize="0"/>
            <p:nvPr/>
          </p:nvPicPr>
          <p:blipFill rotWithShape="1">
            <a:blip r:embed="rId7">
              <a:alphaModFix/>
            </a:blip>
            <a:srcRect b="0" l="0" r="0" t="0"/>
            <a:stretch/>
          </p:blipFill>
          <p:spPr>
            <a:xfrm>
              <a:off x="10059722" y="254641"/>
              <a:ext cx="1818021" cy="983287"/>
            </a:xfrm>
            <a:prstGeom prst="rect">
              <a:avLst/>
            </a:prstGeom>
            <a:noFill/>
            <a:ln>
              <a:noFill/>
            </a:ln>
          </p:spPr>
        </p:pic>
        <p:pic>
          <p:nvPicPr>
            <p:cNvPr id="98" name="Google Shape;98;g1f213c8c16b_0_0"/>
            <p:cNvPicPr preferRelativeResize="0"/>
            <p:nvPr/>
          </p:nvPicPr>
          <p:blipFill rotWithShape="1">
            <a:blip r:embed="rId8">
              <a:alphaModFix/>
            </a:blip>
            <a:srcRect b="0" l="0" r="0" t="0"/>
            <a:stretch/>
          </p:blipFill>
          <p:spPr>
            <a:xfrm>
              <a:off x="626477" y="484081"/>
              <a:ext cx="1505800" cy="524408"/>
            </a:xfrm>
            <a:prstGeom prst="rect">
              <a:avLst/>
            </a:prstGeom>
            <a:noFill/>
            <a:ln>
              <a:noFill/>
            </a:ln>
          </p:spPr>
        </p:pic>
      </p:grpSp>
      <p:sp>
        <p:nvSpPr>
          <p:cNvPr id="99" name="Google Shape;99;g1f213c8c16b_0_0"/>
          <p:cNvSpPr/>
          <p:nvPr/>
        </p:nvSpPr>
        <p:spPr>
          <a:xfrm>
            <a:off x="4712425" y="5031645"/>
            <a:ext cx="28200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Session </a:t>
            </a:r>
            <a:r>
              <a:rPr lang="es-CO" sz="1800">
                <a:solidFill>
                  <a:srgbClr val="D2A6FF"/>
                </a:solidFill>
              </a:rPr>
              <a:t>8</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Jeans Hernández</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D2A6FF"/>
                </a:solidFill>
                <a:latin typeface="Arial"/>
                <a:ea typeface="Arial"/>
                <a:cs typeface="Arial"/>
                <a:sym typeface="Arial"/>
              </a:rPr>
              <a:t>1</a:t>
            </a:r>
            <a:r>
              <a:rPr lang="es-CO" sz="1800">
                <a:solidFill>
                  <a:srgbClr val="D2A6FF"/>
                </a:solidFill>
              </a:rPr>
              <a:t>5</a:t>
            </a:r>
            <a:r>
              <a:rPr b="0" i="0" lang="es-CO" sz="1800" u="none" cap="none" strike="noStrike">
                <a:solidFill>
                  <a:srgbClr val="D2A6FF"/>
                </a:solidFill>
                <a:latin typeface="Arial"/>
                <a:ea typeface="Arial"/>
                <a:cs typeface="Arial"/>
                <a:sym typeface="Arial"/>
              </a:rPr>
              <a:t>/03/2024</a:t>
            </a:r>
            <a:endParaRPr b="0" i="0" sz="1800" u="none" cap="none" strike="noStrike">
              <a:solidFill>
                <a:srgbClr val="D2A6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c348e0474c_1_981"/>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41" name="Google Shape;241;g2c348e0474c_1_981"/>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g2c348e0474c_1_981"/>
          <p:cNvSpPr/>
          <p:nvPr/>
        </p:nvSpPr>
        <p:spPr>
          <a:xfrm>
            <a:off x="6096000" y="78655"/>
            <a:ext cx="3721500" cy="886500"/>
          </a:xfrm>
          <a:prstGeom prst="rect">
            <a:avLst/>
          </a:prstGeom>
          <a:solidFill>
            <a:srgbClr val="D2A6FF">
              <a:alpha val="8588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g2c348e0474c_1_981"/>
          <p:cNvSpPr txBox="1"/>
          <p:nvPr/>
        </p:nvSpPr>
        <p:spPr>
          <a:xfrm>
            <a:off x="6272701" y="229400"/>
            <a:ext cx="3368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200">
                <a:solidFill>
                  <a:srgbClr val="001059"/>
                </a:solidFill>
                <a:latin typeface="Nunito Sans Black"/>
                <a:ea typeface="Nunito Sans Black"/>
                <a:cs typeface="Nunito Sans Black"/>
                <a:sym typeface="Nunito Sans Black"/>
              </a:rPr>
              <a:t>Do</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44" name="Google Shape;244;g2c348e0474c_1_981"/>
          <p:cNvGrpSpPr/>
          <p:nvPr/>
        </p:nvGrpSpPr>
        <p:grpSpPr>
          <a:xfrm>
            <a:off x="601045" y="195198"/>
            <a:ext cx="10989910" cy="770002"/>
            <a:chOff x="626478" y="195198"/>
            <a:chExt cx="10989910" cy="770002"/>
          </a:xfrm>
        </p:grpSpPr>
        <p:pic>
          <p:nvPicPr>
            <p:cNvPr id="245" name="Google Shape;245;g2c348e0474c_1_981"/>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46" name="Google Shape;246;g2c348e0474c_1_981"/>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47" name="Google Shape;247;g2c348e0474c_1_981"/>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48" name="Google Shape;248;g2c348e0474c_1_981"/>
          <p:cNvSpPr txBox="1"/>
          <p:nvPr/>
        </p:nvSpPr>
        <p:spPr>
          <a:xfrm>
            <a:off x="6182875" y="1366950"/>
            <a:ext cx="5956500" cy="53256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Use a standard font size in black ink.</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Include recent and relevant work experience (paid or voluntary).</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Be consistent in your layout.</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List your skills and achievements and back up with evidence.</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Keep it short (maximum 2 pages).</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Use positive action verbs such as “organized, delivered, accomplished, achieved”.</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Include a statement about your career aspirations and what you have to offer the employer.</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Be honest but positive (negatives can always be turned into positives).</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Proof-read for spelling, punctuation, grammar and meaning.</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Get someone to check it for you.</a:t>
            </a:r>
            <a:endParaRPr sz="2000">
              <a:solidFill>
                <a:srgbClr val="001059"/>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2c348e0474c_1_998"/>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55" name="Google Shape;255;g2c348e0474c_1_998"/>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2c348e0474c_1_998"/>
          <p:cNvSpPr/>
          <p:nvPr/>
        </p:nvSpPr>
        <p:spPr>
          <a:xfrm>
            <a:off x="6096000" y="78655"/>
            <a:ext cx="3721500" cy="886500"/>
          </a:xfrm>
          <a:prstGeom prst="rect">
            <a:avLst/>
          </a:prstGeom>
          <a:solidFill>
            <a:srgbClr val="D2A6FF">
              <a:alpha val="8588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g2c348e0474c_1_998"/>
          <p:cNvSpPr txBox="1"/>
          <p:nvPr/>
        </p:nvSpPr>
        <p:spPr>
          <a:xfrm>
            <a:off x="6272701" y="229400"/>
            <a:ext cx="3368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200">
                <a:solidFill>
                  <a:srgbClr val="001059"/>
                </a:solidFill>
                <a:latin typeface="Nunito Sans Black"/>
                <a:ea typeface="Nunito Sans Black"/>
                <a:cs typeface="Nunito Sans Black"/>
                <a:sym typeface="Nunito Sans Black"/>
              </a:rPr>
              <a:t>Don’t</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58" name="Google Shape;258;g2c348e0474c_1_998"/>
          <p:cNvGrpSpPr/>
          <p:nvPr/>
        </p:nvGrpSpPr>
        <p:grpSpPr>
          <a:xfrm>
            <a:off x="601045" y="195198"/>
            <a:ext cx="10989910" cy="770002"/>
            <a:chOff x="626478" y="195198"/>
            <a:chExt cx="10989910" cy="770002"/>
          </a:xfrm>
        </p:grpSpPr>
        <p:pic>
          <p:nvPicPr>
            <p:cNvPr id="259" name="Google Shape;259;g2c348e0474c_1_998"/>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60" name="Google Shape;260;g2c348e0474c_1_998"/>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61" name="Google Shape;261;g2c348e0474c_1_998"/>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62" name="Google Shape;262;g2c348e0474c_1_998"/>
          <p:cNvSpPr txBox="1"/>
          <p:nvPr/>
        </p:nvSpPr>
        <p:spPr>
          <a:xfrm>
            <a:off x="6182875" y="1110825"/>
            <a:ext cx="5956500" cy="56337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Do it in a rush.</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Leave gaps in employment.</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Lie.</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Include irrelevant personal details such as marital status.</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Simply write a list of duties under work experience (remember you are selling yourself!).</a:t>
            </a:r>
            <a:endParaRPr sz="2000">
              <a:solidFill>
                <a:srgbClr val="001059"/>
              </a:solidFill>
              <a:latin typeface="Nunito Sans"/>
              <a:ea typeface="Nunito Sans"/>
              <a:cs typeface="Nunito Sans"/>
              <a:sym typeface="Nunito Sans"/>
            </a:endParaRPr>
          </a:p>
          <a:p>
            <a:pPr indent="-355600" lvl="0" marL="457200" rtl="0" algn="l">
              <a:spcBef>
                <a:spcPts val="0"/>
              </a:spcBef>
              <a:spcAft>
                <a:spcPts val="0"/>
              </a:spcAft>
              <a:buClr>
                <a:srgbClr val="001059"/>
              </a:buClr>
              <a:buSzPts val="2000"/>
              <a:buFont typeface="Nunito Sans"/>
              <a:buChar char="●"/>
            </a:pPr>
            <a:r>
              <a:rPr lang="es-CO" sz="2000">
                <a:solidFill>
                  <a:srgbClr val="001059"/>
                </a:solidFill>
                <a:latin typeface="Nunito Sans"/>
                <a:ea typeface="Nunito Sans"/>
                <a:cs typeface="Nunito Sans"/>
                <a:sym typeface="Nunito Sans"/>
              </a:rPr>
              <a:t>Use flashy or large font.</a:t>
            </a:r>
            <a:endParaRPr sz="2000">
              <a:solidFill>
                <a:srgbClr val="001059"/>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2000">
              <a:solidFill>
                <a:srgbClr val="001059"/>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lang="es-CO" sz="2000">
                <a:solidFill>
                  <a:srgbClr val="001059"/>
                </a:solidFill>
                <a:latin typeface="Nunito Sans"/>
                <a:ea typeface="Nunito Sans"/>
                <a:cs typeface="Nunito Sans"/>
                <a:sym typeface="Nunito Sans"/>
              </a:rPr>
              <a:t>There is no single way to write a CV.  It is your document and can be structured and presented as you wish within a basic framework.</a:t>
            </a:r>
            <a:endParaRPr sz="2000">
              <a:solidFill>
                <a:srgbClr val="001059"/>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2000">
              <a:solidFill>
                <a:srgbClr val="001059"/>
              </a:solidFill>
              <a:latin typeface="Nunito Sans"/>
              <a:ea typeface="Nunito Sans"/>
              <a:cs typeface="Nunito Sans"/>
              <a:sym typeface="Nunito Sans"/>
            </a:endParaRPr>
          </a:p>
          <a:p>
            <a:pPr indent="0" lvl="0" marL="0" rtl="0" algn="l">
              <a:spcBef>
                <a:spcPts val="0"/>
              </a:spcBef>
              <a:spcAft>
                <a:spcPts val="0"/>
              </a:spcAft>
              <a:buNone/>
            </a:pPr>
            <a:r>
              <a:rPr lang="es-CO" sz="2000">
                <a:solidFill>
                  <a:srgbClr val="001059"/>
                </a:solidFill>
                <a:latin typeface="Nunito Sans"/>
                <a:ea typeface="Nunito Sans"/>
                <a:cs typeface="Nunito Sans"/>
                <a:sym typeface="Nunito Sans"/>
              </a:rPr>
              <a:t>The important thing to remember is that this is the first impression an employer will have of you.  It is your marketing brochure through which you are trying to sell yourself.</a:t>
            </a:r>
            <a:endParaRPr sz="2000">
              <a:solidFill>
                <a:srgbClr val="001059"/>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g2c348e0474c_1_477"/>
          <p:cNvGrpSpPr/>
          <p:nvPr/>
        </p:nvGrpSpPr>
        <p:grpSpPr>
          <a:xfrm>
            <a:off x="0" y="-1"/>
            <a:ext cx="12192000" cy="6858003"/>
            <a:chOff x="0" y="317351"/>
            <a:chExt cx="12192000" cy="6858003"/>
          </a:xfrm>
        </p:grpSpPr>
        <p:pic>
          <p:nvPicPr>
            <p:cNvPr id="269" name="Google Shape;269;g2c348e0474c_1_477"/>
            <p:cNvPicPr preferRelativeResize="0"/>
            <p:nvPr/>
          </p:nvPicPr>
          <p:blipFill rotWithShape="1">
            <a:blip r:embed="rId3">
              <a:alphaModFix/>
            </a:blip>
            <a:srcRect b="7535" l="7813" r="7813" t="0"/>
            <a:stretch/>
          </p:blipFill>
          <p:spPr>
            <a:xfrm>
              <a:off x="0" y="317351"/>
              <a:ext cx="12192000" cy="6858003"/>
            </a:xfrm>
            <a:prstGeom prst="rect">
              <a:avLst/>
            </a:prstGeom>
            <a:noFill/>
            <a:ln>
              <a:noFill/>
            </a:ln>
          </p:spPr>
        </p:pic>
        <p:pic>
          <p:nvPicPr>
            <p:cNvPr id="270" name="Google Shape;270;g2c348e0474c_1_477"/>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71" name="Google Shape;271;g2c348e0474c_1_477"/>
          <p:cNvGrpSpPr/>
          <p:nvPr/>
        </p:nvGrpSpPr>
        <p:grpSpPr>
          <a:xfrm>
            <a:off x="626477" y="254641"/>
            <a:ext cx="11251266" cy="983287"/>
            <a:chOff x="626477" y="254641"/>
            <a:chExt cx="11251266" cy="983287"/>
          </a:xfrm>
        </p:grpSpPr>
        <p:pic>
          <p:nvPicPr>
            <p:cNvPr id="272" name="Google Shape;272;g2c348e0474c_1_477"/>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273" name="Google Shape;273;g2c348e0474c_1_477"/>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274" name="Google Shape;274;g2c348e0474c_1_477"/>
          <p:cNvSpPr txBox="1"/>
          <p:nvPr/>
        </p:nvSpPr>
        <p:spPr>
          <a:xfrm>
            <a:off x="143475" y="1186125"/>
            <a:ext cx="11904600" cy="4704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i="1" lang="es-CO" sz="2800">
                <a:solidFill>
                  <a:schemeClr val="accent2"/>
                </a:solidFill>
                <a:latin typeface="Nunito Sans Black"/>
                <a:ea typeface="Nunito Sans Black"/>
                <a:cs typeface="Nunito Sans Black"/>
                <a:sym typeface="Nunito Sans Black"/>
              </a:rPr>
              <a:t>Before you start writing your CV, it’s useful to carry out some self assessment.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Your CV is a tool you'll use to sell yourself, so the language you use in it should reflect you </a:t>
            </a:r>
            <a:r>
              <a:rPr b="1" lang="es-CO" sz="2800">
                <a:solidFill>
                  <a:schemeClr val="lt1"/>
                </a:solidFill>
                <a:latin typeface="Nunito Sans Black"/>
                <a:ea typeface="Nunito Sans Black"/>
                <a:cs typeface="Nunito Sans Black"/>
                <a:sym typeface="Nunito Sans Black"/>
              </a:rPr>
              <a:t>in a positive way</a:t>
            </a:r>
            <a:r>
              <a:rPr b="1" lang="es-CO" sz="2800">
                <a:solidFill>
                  <a:schemeClr val="lt1"/>
                </a:solidFill>
                <a:latin typeface="Nunito Sans Black"/>
                <a:ea typeface="Nunito Sans Black"/>
                <a:cs typeface="Nunito Sans Black"/>
                <a:sym typeface="Nunito Sans Black"/>
              </a:rPr>
              <a:t>.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Thinking of 3 words to describe yourself is a good place to start when considering how you can sell yourself, what makes you unique and what you have to offer.</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This question could also come up in an interview.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275" name="Google Shape;275;g2c348e0474c_1_477"/>
          <p:cNvSpPr txBox="1"/>
          <p:nvPr/>
        </p:nvSpPr>
        <p:spPr>
          <a:xfrm>
            <a:off x="2309550" y="129575"/>
            <a:ext cx="7572900" cy="105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lang="es-CO" sz="3200">
                <a:solidFill>
                  <a:srgbClr val="ADF6FE"/>
                </a:solidFill>
                <a:latin typeface="Nunito Sans Black"/>
                <a:ea typeface="Nunito Sans Black"/>
                <a:cs typeface="Nunito Sans Black"/>
                <a:sym typeface="Nunito Sans Black"/>
              </a:rPr>
              <a:t>Can you describe yourself in 3 words?</a:t>
            </a:r>
            <a:endParaRPr b="0" i="0" sz="3200" u="none" cap="none" strike="noStrike">
              <a:solidFill>
                <a:srgbClr val="ADF6FE"/>
              </a:solidFill>
              <a:latin typeface="Nunito Sans Black"/>
              <a:ea typeface="Nunito Sans Black"/>
              <a:cs typeface="Nunito Sans Black"/>
              <a:sym typeface="Nunito Sans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g2c348e0474c_1_492"/>
          <p:cNvGrpSpPr/>
          <p:nvPr/>
        </p:nvGrpSpPr>
        <p:grpSpPr>
          <a:xfrm>
            <a:off x="0" y="-1"/>
            <a:ext cx="12192000" cy="6858003"/>
            <a:chOff x="0" y="317351"/>
            <a:chExt cx="12192000" cy="6858003"/>
          </a:xfrm>
        </p:grpSpPr>
        <p:pic>
          <p:nvPicPr>
            <p:cNvPr id="282" name="Google Shape;282;g2c348e0474c_1_492"/>
            <p:cNvPicPr preferRelativeResize="0"/>
            <p:nvPr/>
          </p:nvPicPr>
          <p:blipFill rotWithShape="1">
            <a:blip r:embed="rId3">
              <a:alphaModFix/>
            </a:blip>
            <a:srcRect b="7535" l="7813" r="7813" t="0"/>
            <a:stretch/>
          </p:blipFill>
          <p:spPr>
            <a:xfrm>
              <a:off x="0" y="317351"/>
              <a:ext cx="12192000" cy="6858003"/>
            </a:xfrm>
            <a:prstGeom prst="rect">
              <a:avLst/>
            </a:prstGeom>
            <a:noFill/>
            <a:ln>
              <a:noFill/>
            </a:ln>
          </p:spPr>
        </p:pic>
        <p:pic>
          <p:nvPicPr>
            <p:cNvPr id="283" name="Google Shape;283;g2c348e0474c_1_492"/>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284" name="Google Shape;284;g2c348e0474c_1_492"/>
          <p:cNvGrpSpPr/>
          <p:nvPr/>
        </p:nvGrpSpPr>
        <p:grpSpPr>
          <a:xfrm>
            <a:off x="626477" y="254641"/>
            <a:ext cx="11251266" cy="983287"/>
            <a:chOff x="626477" y="254641"/>
            <a:chExt cx="11251266" cy="983287"/>
          </a:xfrm>
        </p:grpSpPr>
        <p:pic>
          <p:nvPicPr>
            <p:cNvPr id="285" name="Google Shape;285;g2c348e0474c_1_492"/>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286" name="Google Shape;286;g2c348e0474c_1_492"/>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287" name="Google Shape;287;g2c348e0474c_1_492"/>
          <p:cNvSpPr txBox="1"/>
          <p:nvPr/>
        </p:nvSpPr>
        <p:spPr>
          <a:xfrm>
            <a:off x="873850" y="1237925"/>
            <a:ext cx="2759100" cy="4704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Able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Capable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Confident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Conscientious</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Consistent</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Determined</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Diligent</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Dynamic</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Effective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Efficient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Energetic</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288" name="Google Shape;288;g2c348e0474c_1_492"/>
          <p:cNvSpPr txBox="1"/>
          <p:nvPr/>
        </p:nvSpPr>
        <p:spPr>
          <a:xfrm>
            <a:off x="2309550" y="129575"/>
            <a:ext cx="7572900" cy="105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lang="es-CO" sz="3400">
                <a:solidFill>
                  <a:srgbClr val="ADF6FE"/>
                </a:solidFill>
                <a:latin typeface="Nunito Sans Black"/>
                <a:ea typeface="Nunito Sans Black"/>
                <a:cs typeface="Nunito Sans Black"/>
                <a:sym typeface="Nunito Sans Black"/>
              </a:rPr>
              <a:t>Examples of words you could use.....</a:t>
            </a:r>
            <a:endParaRPr b="0" i="0" sz="3400" u="none" cap="none" strike="noStrike">
              <a:solidFill>
                <a:srgbClr val="ADF6FE"/>
              </a:solidFill>
              <a:latin typeface="Nunito Sans Black"/>
              <a:ea typeface="Nunito Sans Black"/>
              <a:cs typeface="Nunito Sans Black"/>
              <a:sym typeface="Nunito Sans Black"/>
            </a:endParaRPr>
          </a:p>
        </p:txBody>
      </p:sp>
      <p:sp>
        <p:nvSpPr>
          <p:cNvPr id="289" name="Google Shape;289;g2c348e0474c_1_492"/>
          <p:cNvSpPr txBox="1"/>
          <p:nvPr/>
        </p:nvSpPr>
        <p:spPr>
          <a:xfrm>
            <a:off x="4716450" y="1237925"/>
            <a:ext cx="2759100" cy="4704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Enterprising</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Enthusiastic</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Hard-working</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Industrious</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Loyal</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Methodical</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Motivated</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Organized</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Passionate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Persistent</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Positive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290" name="Google Shape;290;g2c348e0474c_1_492"/>
          <p:cNvSpPr txBox="1"/>
          <p:nvPr/>
        </p:nvSpPr>
        <p:spPr>
          <a:xfrm>
            <a:off x="8606100" y="1237925"/>
            <a:ext cx="2759100" cy="4704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Professional</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Proficient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Reliable</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Self-starter</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Strong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Successful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Team player</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Trustworthy</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i="1" lang="es-CO" sz="2800">
                <a:solidFill>
                  <a:schemeClr val="lt1"/>
                </a:solidFill>
                <a:latin typeface="Nunito Sans Black"/>
                <a:ea typeface="Nunito Sans Black"/>
                <a:cs typeface="Nunito Sans Black"/>
                <a:sym typeface="Nunito Sans Black"/>
              </a:rPr>
              <a:t>Vibrant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pic>
        <p:nvPicPr>
          <p:cNvPr id="291" name="Google Shape;291;g2c348e0474c_1_492"/>
          <p:cNvPicPr preferRelativeResize="0"/>
          <p:nvPr/>
        </p:nvPicPr>
        <p:blipFill>
          <a:blip r:embed="rId7">
            <a:alphaModFix/>
          </a:blip>
          <a:stretch>
            <a:fillRect/>
          </a:stretch>
        </p:blipFill>
        <p:spPr>
          <a:xfrm>
            <a:off x="1719688" y="5993975"/>
            <a:ext cx="8752624" cy="80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g2c348e0474c_1_905"/>
          <p:cNvGrpSpPr/>
          <p:nvPr/>
        </p:nvGrpSpPr>
        <p:grpSpPr>
          <a:xfrm>
            <a:off x="601045" y="195198"/>
            <a:ext cx="10989910" cy="770002"/>
            <a:chOff x="626478" y="195198"/>
            <a:chExt cx="10989910" cy="770002"/>
          </a:xfrm>
        </p:grpSpPr>
        <p:pic>
          <p:nvPicPr>
            <p:cNvPr id="298" name="Google Shape;298;g2c348e0474c_1_905"/>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299" name="Google Shape;299;g2c348e0474c_1_905"/>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00" name="Google Shape;300;g2c348e0474c_1_905"/>
          <p:cNvPicPr preferRelativeResize="0"/>
          <p:nvPr/>
        </p:nvPicPr>
        <p:blipFill>
          <a:blip r:embed="rId5">
            <a:alphaModFix/>
          </a:blip>
          <a:stretch>
            <a:fillRect/>
          </a:stretch>
        </p:blipFill>
        <p:spPr>
          <a:xfrm>
            <a:off x="1841125" y="237862"/>
            <a:ext cx="8509750" cy="638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g2c348e0474c_1_913"/>
          <p:cNvGrpSpPr/>
          <p:nvPr/>
        </p:nvGrpSpPr>
        <p:grpSpPr>
          <a:xfrm>
            <a:off x="601045" y="195198"/>
            <a:ext cx="10989910" cy="770002"/>
            <a:chOff x="626478" y="195198"/>
            <a:chExt cx="10989910" cy="770002"/>
          </a:xfrm>
        </p:grpSpPr>
        <p:pic>
          <p:nvPicPr>
            <p:cNvPr id="307" name="Google Shape;307;g2c348e0474c_1_913"/>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08" name="Google Shape;308;g2c348e0474c_1_913"/>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09" name="Google Shape;309;g2c348e0474c_1_913"/>
          <p:cNvPicPr preferRelativeResize="0"/>
          <p:nvPr/>
        </p:nvPicPr>
        <p:blipFill>
          <a:blip r:embed="rId5">
            <a:alphaModFix/>
          </a:blip>
          <a:stretch>
            <a:fillRect/>
          </a:stretch>
        </p:blipFill>
        <p:spPr>
          <a:xfrm>
            <a:off x="1785163" y="154600"/>
            <a:ext cx="8621675" cy="646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g2c348e0474c_1_921"/>
          <p:cNvGrpSpPr/>
          <p:nvPr/>
        </p:nvGrpSpPr>
        <p:grpSpPr>
          <a:xfrm>
            <a:off x="601045" y="195198"/>
            <a:ext cx="10989910" cy="770002"/>
            <a:chOff x="626478" y="195198"/>
            <a:chExt cx="10989910" cy="770002"/>
          </a:xfrm>
        </p:grpSpPr>
        <p:pic>
          <p:nvPicPr>
            <p:cNvPr id="316" name="Google Shape;316;g2c348e0474c_1_921"/>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17" name="Google Shape;317;g2c348e0474c_1_921"/>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18" name="Google Shape;318;g2c348e0474c_1_921"/>
          <p:cNvPicPr preferRelativeResize="0"/>
          <p:nvPr/>
        </p:nvPicPr>
        <p:blipFill>
          <a:blip r:embed="rId5">
            <a:alphaModFix/>
          </a:blip>
          <a:stretch>
            <a:fillRect/>
          </a:stretch>
        </p:blipFill>
        <p:spPr>
          <a:xfrm>
            <a:off x="1954000" y="322500"/>
            <a:ext cx="8284001" cy="621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g2c348e0474c_1_545"/>
          <p:cNvGrpSpPr/>
          <p:nvPr/>
        </p:nvGrpSpPr>
        <p:grpSpPr>
          <a:xfrm>
            <a:off x="0" y="-1"/>
            <a:ext cx="12192000" cy="6858003"/>
            <a:chOff x="0" y="317351"/>
            <a:chExt cx="12192000" cy="6858003"/>
          </a:xfrm>
        </p:grpSpPr>
        <p:pic>
          <p:nvPicPr>
            <p:cNvPr id="325" name="Google Shape;325;g2c348e0474c_1_545"/>
            <p:cNvPicPr preferRelativeResize="0"/>
            <p:nvPr/>
          </p:nvPicPr>
          <p:blipFill rotWithShape="1">
            <a:blip r:embed="rId3">
              <a:alphaModFix/>
            </a:blip>
            <a:srcRect b="7535" l="7813" r="7813" t="0"/>
            <a:stretch/>
          </p:blipFill>
          <p:spPr>
            <a:xfrm>
              <a:off x="0" y="317351"/>
              <a:ext cx="12192000" cy="6858003"/>
            </a:xfrm>
            <a:prstGeom prst="rect">
              <a:avLst/>
            </a:prstGeom>
            <a:noFill/>
            <a:ln>
              <a:noFill/>
            </a:ln>
          </p:spPr>
        </p:pic>
        <p:pic>
          <p:nvPicPr>
            <p:cNvPr id="326" name="Google Shape;326;g2c348e0474c_1_54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27" name="Google Shape;327;g2c348e0474c_1_545"/>
          <p:cNvGrpSpPr/>
          <p:nvPr/>
        </p:nvGrpSpPr>
        <p:grpSpPr>
          <a:xfrm>
            <a:off x="626477" y="254641"/>
            <a:ext cx="11251266" cy="983287"/>
            <a:chOff x="626477" y="254641"/>
            <a:chExt cx="11251266" cy="983287"/>
          </a:xfrm>
        </p:grpSpPr>
        <p:pic>
          <p:nvPicPr>
            <p:cNvPr id="328" name="Google Shape;328;g2c348e0474c_1_545"/>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29" name="Google Shape;329;g2c348e0474c_1_545"/>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30" name="Google Shape;330;g2c348e0474c_1_545"/>
          <p:cNvSpPr txBox="1"/>
          <p:nvPr/>
        </p:nvSpPr>
        <p:spPr>
          <a:xfrm>
            <a:off x="2309550" y="129575"/>
            <a:ext cx="7572900" cy="105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lang="es-CO" sz="3400">
                <a:solidFill>
                  <a:srgbClr val="ADF6FE"/>
                </a:solidFill>
                <a:latin typeface="Nunito Sans Black"/>
                <a:ea typeface="Nunito Sans Black"/>
                <a:cs typeface="Nunito Sans Black"/>
                <a:sym typeface="Nunito Sans Black"/>
              </a:rPr>
              <a:t> Some typical application processes…</a:t>
            </a:r>
            <a:endParaRPr b="0" i="0" sz="3400" u="none" cap="none" strike="noStrike">
              <a:solidFill>
                <a:srgbClr val="ADF6FE"/>
              </a:solidFill>
              <a:latin typeface="Nunito Sans Black"/>
              <a:ea typeface="Nunito Sans Black"/>
              <a:cs typeface="Nunito Sans Black"/>
              <a:sym typeface="Nunito Sans Black"/>
            </a:endParaRPr>
          </a:p>
        </p:txBody>
      </p:sp>
      <p:sp>
        <p:nvSpPr>
          <p:cNvPr id="331" name="Google Shape;331;g2c348e0474c_1_545"/>
          <p:cNvSpPr txBox="1"/>
          <p:nvPr/>
        </p:nvSpPr>
        <p:spPr>
          <a:xfrm>
            <a:off x="143475" y="1963500"/>
            <a:ext cx="6344700" cy="3927000"/>
          </a:xfrm>
          <a:prstGeom prst="rect">
            <a:avLst/>
          </a:prstGeom>
          <a:noFill/>
          <a:ln>
            <a:noFill/>
          </a:ln>
        </p:spPr>
        <p:txBody>
          <a:bodyPr anchorCtr="0" anchor="t" bIns="45700" lIns="91425" spcFirstLastPara="1" rIns="91425" wrap="square" tIns="45700">
            <a:noAutofit/>
          </a:bodyPr>
          <a:lstStyle/>
          <a:p>
            <a:pPr indent="-406400" lvl="0" marL="457200" rtl="0" algn="just">
              <a:spcBef>
                <a:spcPts val="0"/>
              </a:spcBef>
              <a:spcAft>
                <a:spcPts val="0"/>
              </a:spcAft>
              <a:buClr>
                <a:schemeClr val="lt1"/>
              </a:buClr>
              <a:buSzPts val="2800"/>
              <a:buFont typeface="Nunito Sans Black"/>
              <a:buChar char="●"/>
            </a:pPr>
            <a:r>
              <a:rPr b="1" i="1" lang="es-CO" sz="2800">
                <a:solidFill>
                  <a:schemeClr val="lt1"/>
                </a:solidFill>
                <a:latin typeface="Nunito Sans Black"/>
                <a:ea typeface="Nunito Sans Black"/>
                <a:cs typeface="Nunito Sans Black"/>
                <a:sym typeface="Nunito Sans Black"/>
              </a:rPr>
              <a:t>CV only </a:t>
            </a:r>
            <a:endParaRPr b="1" i="1" sz="2800">
              <a:solidFill>
                <a:schemeClr val="lt1"/>
              </a:solidFill>
              <a:latin typeface="Nunito Sans Black"/>
              <a:ea typeface="Nunito Sans Black"/>
              <a:cs typeface="Nunito Sans Black"/>
              <a:sym typeface="Nunito Sans Black"/>
            </a:endParaRPr>
          </a:p>
          <a:p>
            <a:pPr indent="-406400" lvl="0" marL="457200" rtl="0" algn="just">
              <a:spcBef>
                <a:spcPts val="0"/>
              </a:spcBef>
              <a:spcAft>
                <a:spcPts val="0"/>
              </a:spcAft>
              <a:buClr>
                <a:schemeClr val="lt1"/>
              </a:buClr>
              <a:buSzPts val="2800"/>
              <a:buFont typeface="Nunito Sans Black"/>
              <a:buChar char="●"/>
            </a:pPr>
            <a:r>
              <a:rPr b="1" i="1" lang="es-CO" sz="2800">
                <a:solidFill>
                  <a:schemeClr val="lt1"/>
                </a:solidFill>
                <a:latin typeface="Nunito Sans Black"/>
                <a:ea typeface="Nunito Sans Black"/>
                <a:cs typeface="Nunito Sans Black"/>
                <a:sym typeface="Nunito Sans Black"/>
              </a:rPr>
              <a:t>CV &amp; covering letter </a:t>
            </a:r>
            <a:endParaRPr b="1" i="1" sz="2800">
              <a:solidFill>
                <a:schemeClr val="lt1"/>
              </a:solidFill>
              <a:latin typeface="Nunito Sans Black"/>
              <a:ea typeface="Nunito Sans Black"/>
              <a:cs typeface="Nunito Sans Black"/>
              <a:sym typeface="Nunito Sans Black"/>
            </a:endParaRPr>
          </a:p>
          <a:p>
            <a:pPr indent="-406400" lvl="0" marL="457200" rtl="0" algn="just">
              <a:spcBef>
                <a:spcPts val="0"/>
              </a:spcBef>
              <a:spcAft>
                <a:spcPts val="0"/>
              </a:spcAft>
              <a:buClr>
                <a:schemeClr val="lt1"/>
              </a:buClr>
              <a:buSzPts val="2800"/>
              <a:buFont typeface="Nunito Sans Black"/>
              <a:buChar char="●"/>
            </a:pPr>
            <a:r>
              <a:rPr b="1" i="1" lang="es-CO" sz="2800">
                <a:solidFill>
                  <a:schemeClr val="lt1"/>
                </a:solidFill>
                <a:latin typeface="Nunito Sans Black"/>
                <a:ea typeface="Nunito Sans Black"/>
                <a:cs typeface="Nunito Sans Black"/>
                <a:sym typeface="Nunito Sans Black"/>
              </a:rPr>
              <a:t>Application form (online )</a:t>
            </a:r>
            <a:endParaRPr b="1" i="1" sz="2800">
              <a:solidFill>
                <a:schemeClr val="lt1"/>
              </a:solidFill>
              <a:latin typeface="Nunito Sans Black"/>
              <a:ea typeface="Nunito Sans Black"/>
              <a:cs typeface="Nunito Sans Black"/>
              <a:sym typeface="Nunito Sans Black"/>
            </a:endParaRPr>
          </a:p>
          <a:p>
            <a:pPr indent="-406400" lvl="0" marL="457200" rtl="0" algn="just">
              <a:spcBef>
                <a:spcPts val="0"/>
              </a:spcBef>
              <a:spcAft>
                <a:spcPts val="0"/>
              </a:spcAft>
              <a:buClr>
                <a:schemeClr val="lt1"/>
              </a:buClr>
              <a:buSzPts val="2800"/>
              <a:buFont typeface="Nunito Sans Black"/>
              <a:buChar char="●"/>
            </a:pPr>
            <a:r>
              <a:rPr b="1" i="1" lang="es-CO" sz="2800">
                <a:solidFill>
                  <a:schemeClr val="lt1"/>
                </a:solidFill>
                <a:latin typeface="Nunito Sans Black"/>
                <a:ea typeface="Nunito Sans Black"/>
                <a:cs typeface="Nunito Sans Black"/>
                <a:sym typeface="Nunito Sans Black"/>
              </a:rPr>
              <a:t>Application form &amp; CV</a:t>
            </a:r>
            <a:endParaRPr b="1" i="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600">
                <a:solidFill>
                  <a:schemeClr val="accent2"/>
                </a:solidFill>
                <a:latin typeface="Nunito Sans Black"/>
                <a:ea typeface="Nunito Sans Black"/>
                <a:cs typeface="Nunito Sans Black"/>
                <a:sym typeface="Nunito Sans Black"/>
              </a:rPr>
              <a:t>Sometimes, employers will also ask you to provide a portfolio e.g. examples of your work.</a:t>
            </a:r>
            <a:endParaRPr b="1" sz="2600">
              <a:solidFill>
                <a:schemeClr val="accent2"/>
              </a:solidFill>
              <a:latin typeface="Nunito Sans Black"/>
              <a:ea typeface="Nunito Sans Black"/>
              <a:cs typeface="Nunito Sans Black"/>
              <a:sym typeface="Nunito Sans Black"/>
            </a:endParaRPr>
          </a:p>
        </p:txBody>
      </p:sp>
      <p:pic>
        <p:nvPicPr>
          <p:cNvPr id="332" name="Google Shape;332;g2c348e0474c_1_545"/>
          <p:cNvPicPr preferRelativeResize="0"/>
          <p:nvPr/>
        </p:nvPicPr>
        <p:blipFill>
          <a:blip r:embed="rId7">
            <a:alphaModFix/>
          </a:blip>
          <a:stretch>
            <a:fillRect/>
          </a:stretch>
        </p:blipFill>
        <p:spPr>
          <a:xfrm>
            <a:off x="6535338" y="1237913"/>
            <a:ext cx="5419725" cy="541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g2c348e0474c_1_606"/>
          <p:cNvGrpSpPr/>
          <p:nvPr/>
        </p:nvGrpSpPr>
        <p:grpSpPr>
          <a:xfrm>
            <a:off x="0" y="-1"/>
            <a:ext cx="12192000" cy="6858003"/>
            <a:chOff x="0" y="317351"/>
            <a:chExt cx="12192000" cy="6858003"/>
          </a:xfrm>
        </p:grpSpPr>
        <p:pic>
          <p:nvPicPr>
            <p:cNvPr id="339" name="Google Shape;339;g2c348e0474c_1_606"/>
            <p:cNvPicPr preferRelativeResize="0"/>
            <p:nvPr/>
          </p:nvPicPr>
          <p:blipFill rotWithShape="1">
            <a:blip r:embed="rId3">
              <a:alphaModFix/>
            </a:blip>
            <a:srcRect b="7535" l="7813" r="7813" t="0"/>
            <a:stretch/>
          </p:blipFill>
          <p:spPr>
            <a:xfrm>
              <a:off x="0" y="317351"/>
              <a:ext cx="12192000" cy="6858003"/>
            </a:xfrm>
            <a:prstGeom prst="rect">
              <a:avLst/>
            </a:prstGeom>
            <a:noFill/>
            <a:ln>
              <a:noFill/>
            </a:ln>
          </p:spPr>
        </p:pic>
        <p:pic>
          <p:nvPicPr>
            <p:cNvPr id="340" name="Google Shape;340;g2c348e0474c_1_606"/>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341" name="Google Shape;341;g2c348e0474c_1_606"/>
          <p:cNvGrpSpPr/>
          <p:nvPr/>
        </p:nvGrpSpPr>
        <p:grpSpPr>
          <a:xfrm>
            <a:off x="626477" y="254641"/>
            <a:ext cx="11251266" cy="983287"/>
            <a:chOff x="626477" y="254641"/>
            <a:chExt cx="11251266" cy="983287"/>
          </a:xfrm>
        </p:grpSpPr>
        <p:pic>
          <p:nvPicPr>
            <p:cNvPr id="342" name="Google Shape;342;g2c348e0474c_1_606"/>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343" name="Google Shape;343;g2c348e0474c_1_606"/>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344" name="Google Shape;344;g2c348e0474c_1_606"/>
          <p:cNvSpPr txBox="1"/>
          <p:nvPr/>
        </p:nvSpPr>
        <p:spPr>
          <a:xfrm>
            <a:off x="361625" y="1518100"/>
            <a:ext cx="6524700" cy="4704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i="1" lang="es-CO" sz="2800">
                <a:solidFill>
                  <a:schemeClr val="accent2"/>
                </a:solidFill>
                <a:latin typeface="Nunito Sans Black"/>
                <a:ea typeface="Nunito Sans Black"/>
                <a:cs typeface="Nunito Sans Black"/>
                <a:sym typeface="Nunito Sans Black"/>
              </a:rPr>
              <a:t>The Essential Information</a:t>
            </a:r>
            <a:endParaRPr b="1" i="1" sz="2800">
              <a:solidFill>
                <a:schemeClr val="accent2"/>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1) Name &amp; contact details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2) Education &amp; qualifications</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3) Employment History / Work Experience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4) Skills</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rPr b="1" lang="es-CO" sz="2800">
                <a:solidFill>
                  <a:schemeClr val="lt1"/>
                </a:solidFill>
                <a:latin typeface="Nunito Sans Black"/>
                <a:ea typeface="Nunito Sans Black"/>
                <a:cs typeface="Nunito Sans Black"/>
                <a:sym typeface="Nunito Sans Black"/>
              </a:rPr>
              <a:t>5) References</a:t>
            </a:r>
            <a:r>
              <a:rPr b="1" lang="es-CO" sz="2800">
                <a:solidFill>
                  <a:schemeClr val="lt1"/>
                </a:solidFill>
                <a:latin typeface="Nunito Sans Black"/>
                <a:ea typeface="Nunito Sans Black"/>
                <a:cs typeface="Nunito Sans Black"/>
                <a:sym typeface="Nunito Sans Black"/>
              </a:rPr>
              <a:t> </a:t>
            </a:r>
            <a:endParaRPr b="1" sz="2800">
              <a:solidFill>
                <a:schemeClr val="lt1"/>
              </a:solidFill>
              <a:latin typeface="Nunito Sans Black"/>
              <a:ea typeface="Nunito Sans Black"/>
              <a:cs typeface="Nunito Sans Black"/>
              <a:sym typeface="Nunito Sans Black"/>
            </a:endParaRPr>
          </a:p>
          <a:p>
            <a:pPr indent="0" lvl="0" marL="0" rtl="0" algn="just">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sz="2600">
              <a:solidFill>
                <a:schemeClr val="accent2"/>
              </a:solidFill>
              <a:latin typeface="Nunito Sans Black"/>
              <a:ea typeface="Nunito Sans Black"/>
              <a:cs typeface="Nunito Sans Black"/>
              <a:sym typeface="Nunito Sans Black"/>
            </a:endParaRPr>
          </a:p>
          <a:p>
            <a:pPr indent="0" lvl="0" marL="0" marR="0" rtl="0" algn="just">
              <a:lnSpc>
                <a:spcPct val="100000"/>
              </a:lnSpc>
              <a:spcBef>
                <a:spcPts val="0"/>
              </a:spcBef>
              <a:spcAft>
                <a:spcPts val="0"/>
              </a:spcAft>
              <a:buClr>
                <a:schemeClr val="dk1"/>
              </a:buClr>
              <a:buSzPts val="1100"/>
              <a:buFont typeface="Arial"/>
              <a:buNone/>
            </a:pPr>
            <a:r>
              <a:t/>
            </a:r>
            <a:endParaRPr b="1" i="0" sz="2600" u="none" cap="none" strike="noStrike">
              <a:solidFill>
                <a:schemeClr val="accent2"/>
              </a:solidFill>
              <a:latin typeface="Nunito Sans Black"/>
              <a:ea typeface="Nunito Sans Black"/>
              <a:cs typeface="Nunito Sans Black"/>
              <a:sym typeface="Nunito Sans Black"/>
            </a:endParaRPr>
          </a:p>
        </p:txBody>
      </p:sp>
      <p:sp>
        <p:nvSpPr>
          <p:cNvPr id="345" name="Google Shape;345;g2c348e0474c_1_606"/>
          <p:cNvSpPr txBox="1"/>
          <p:nvPr/>
        </p:nvSpPr>
        <p:spPr>
          <a:xfrm>
            <a:off x="2309550" y="129575"/>
            <a:ext cx="75729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lang="es-CO" sz="3200">
                <a:solidFill>
                  <a:srgbClr val="ADF6FE"/>
                </a:solidFill>
                <a:latin typeface="Nunito Sans Black"/>
                <a:ea typeface="Nunito Sans Black"/>
                <a:cs typeface="Nunito Sans Black"/>
                <a:sym typeface="Nunito Sans Black"/>
              </a:rPr>
              <a:t>What to Include in Your CV</a:t>
            </a:r>
            <a:endParaRPr b="0" i="0" sz="3200" u="none" cap="none" strike="noStrike">
              <a:solidFill>
                <a:srgbClr val="ADF6FE"/>
              </a:solidFill>
              <a:latin typeface="Nunito Sans Black"/>
              <a:ea typeface="Nunito Sans Black"/>
              <a:cs typeface="Nunito Sans Black"/>
              <a:sym typeface="Nunito Sans Black"/>
            </a:endParaRPr>
          </a:p>
        </p:txBody>
      </p:sp>
      <p:pic>
        <p:nvPicPr>
          <p:cNvPr id="346" name="Google Shape;346;g2c348e0474c_1_606"/>
          <p:cNvPicPr preferRelativeResize="0"/>
          <p:nvPr/>
        </p:nvPicPr>
        <p:blipFill>
          <a:blip r:embed="rId7">
            <a:alphaModFix/>
          </a:blip>
          <a:stretch>
            <a:fillRect/>
          </a:stretch>
        </p:blipFill>
        <p:spPr>
          <a:xfrm>
            <a:off x="6601900" y="1896400"/>
            <a:ext cx="4378300" cy="334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g2c348e0474c_1_746"/>
          <p:cNvGrpSpPr/>
          <p:nvPr/>
        </p:nvGrpSpPr>
        <p:grpSpPr>
          <a:xfrm>
            <a:off x="601045" y="195198"/>
            <a:ext cx="10989910" cy="770002"/>
            <a:chOff x="626478" y="195198"/>
            <a:chExt cx="10989910" cy="770002"/>
          </a:xfrm>
        </p:grpSpPr>
        <p:pic>
          <p:nvPicPr>
            <p:cNvPr id="353" name="Google Shape;353;g2c348e0474c_1_746"/>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54" name="Google Shape;354;g2c348e0474c_1_746"/>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55" name="Google Shape;355;g2c348e0474c_1_746"/>
          <p:cNvPicPr preferRelativeResize="0"/>
          <p:nvPr/>
        </p:nvPicPr>
        <p:blipFill>
          <a:blip r:embed="rId5">
            <a:alphaModFix/>
          </a:blip>
          <a:stretch>
            <a:fillRect/>
          </a:stretch>
        </p:blipFill>
        <p:spPr>
          <a:xfrm>
            <a:off x="1846825" y="242125"/>
            <a:ext cx="8498350" cy="6373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1f3a2288394_0_0"/>
          <p:cNvPicPr preferRelativeResize="0"/>
          <p:nvPr/>
        </p:nvPicPr>
        <p:blipFill rotWithShape="1">
          <a:blip r:embed="rId3">
            <a:alphaModFix/>
          </a:blip>
          <a:srcRect b="0" l="25589" r="15147" t="0"/>
          <a:stretch/>
        </p:blipFill>
        <p:spPr>
          <a:xfrm>
            <a:off x="6054588" y="-20576"/>
            <a:ext cx="6096000" cy="6878575"/>
          </a:xfrm>
          <a:prstGeom prst="rect">
            <a:avLst/>
          </a:prstGeom>
          <a:noFill/>
          <a:ln>
            <a:noFill/>
          </a:ln>
        </p:spPr>
      </p:pic>
      <p:sp>
        <p:nvSpPr>
          <p:cNvPr id="106" name="Google Shape;106;g1f3a2288394_0_0"/>
          <p:cNvSpPr/>
          <p:nvPr/>
        </p:nvSpPr>
        <p:spPr>
          <a:xfrm>
            <a:off x="6054588" y="-20576"/>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 name="Google Shape;107;g1f3a2288394_0_0"/>
          <p:cNvGrpSpPr/>
          <p:nvPr/>
        </p:nvGrpSpPr>
        <p:grpSpPr>
          <a:xfrm>
            <a:off x="286252" y="52000"/>
            <a:ext cx="10989910" cy="770002"/>
            <a:chOff x="626478" y="195198"/>
            <a:chExt cx="10989910" cy="770002"/>
          </a:xfrm>
        </p:grpSpPr>
        <p:pic>
          <p:nvPicPr>
            <p:cNvPr id="108" name="Google Shape;108;g1f3a2288394_0_0"/>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109" name="Google Shape;109;g1f3a2288394_0_0"/>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110" name="Google Shape;110;g1f3a2288394_0_0"/>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111" name="Google Shape;111;g1f3a2288394_0_0"/>
          <p:cNvSpPr txBox="1"/>
          <p:nvPr/>
        </p:nvSpPr>
        <p:spPr>
          <a:xfrm>
            <a:off x="286252" y="996847"/>
            <a:ext cx="5559900" cy="4863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Nunito Sans"/>
                <a:ea typeface="Nunito Sans"/>
                <a:cs typeface="Nunito Sans"/>
                <a:sym typeface="Nunito Sans"/>
              </a:rPr>
              <a:t>Desarrollo Web Full Stack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2060"/>
                </a:solidFill>
                <a:latin typeface="Nunito Sans"/>
                <a:ea typeface="Nunito Sans"/>
                <a:cs typeface="Nunito Sans"/>
                <a:sym typeface="Nunito Sans"/>
              </a:rPr>
              <a:t>Avanzado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1. Welcome / Famous People in IT</a:t>
            </a:r>
            <a:endParaRPr b="0" i="0" sz="22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2. Jobs in 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3. The World of Information Technology IT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4. The World of Information Technology IT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5. Roles and Tasks in an IT Company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6. Virtual calls</a:t>
            </a:r>
            <a:endParaRPr b="0" i="0" sz="22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7. Daily meetings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s-CO" sz="2200" u="none" cap="none" strike="noStrike">
                <a:solidFill>
                  <a:srgbClr val="002060"/>
                </a:solidFill>
                <a:latin typeface="Nunito Sans"/>
                <a:ea typeface="Nunito Sans"/>
                <a:cs typeface="Nunito Sans"/>
                <a:sym typeface="Nunito Sans"/>
              </a:rPr>
              <a:t>Módulo 8. CV (Curriculum Vitae)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g2c348e0474c_1_755"/>
          <p:cNvGrpSpPr/>
          <p:nvPr/>
        </p:nvGrpSpPr>
        <p:grpSpPr>
          <a:xfrm>
            <a:off x="601045" y="195198"/>
            <a:ext cx="10989910" cy="770002"/>
            <a:chOff x="626478" y="195198"/>
            <a:chExt cx="10989910" cy="770002"/>
          </a:xfrm>
        </p:grpSpPr>
        <p:pic>
          <p:nvPicPr>
            <p:cNvPr id="362" name="Google Shape;362;g2c348e0474c_1_755"/>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63" name="Google Shape;363;g2c348e0474c_1_755"/>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64" name="Google Shape;364;g2c348e0474c_1_755"/>
          <p:cNvPicPr preferRelativeResize="0"/>
          <p:nvPr/>
        </p:nvPicPr>
        <p:blipFill>
          <a:blip r:embed="rId5">
            <a:alphaModFix/>
          </a:blip>
          <a:stretch>
            <a:fillRect/>
          </a:stretch>
        </p:blipFill>
        <p:spPr>
          <a:xfrm>
            <a:off x="2074475" y="412850"/>
            <a:ext cx="8043050" cy="6032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g2c348e0474c_1_764"/>
          <p:cNvGrpSpPr/>
          <p:nvPr/>
        </p:nvGrpSpPr>
        <p:grpSpPr>
          <a:xfrm>
            <a:off x="601045" y="195198"/>
            <a:ext cx="10989910" cy="770002"/>
            <a:chOff x="626478" y="195198"/>
            <a:chExt cx="10989910" cy="770002"/>
          </a:xfrm>
        </p:grpSpPr>
        <p:pic>
          <p:nvPicPr>
            <p:cNvPr id="371" name="Google Shape;371;g2c348e0474c_1_764"/>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72" name="Google Shape;372;g2c348e0474c_1_764"/>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73" name="Google Shape;373;g2c348e0474c_1_764"/>
          <p:cNvPicPr preferRelativeResize="0"/>
          <p:nvPr/>
        </p:nvPicPr>
        <p:blipFill>
          <a:blip r:embed="rId5">
            <a:alphaModFix/>
          </a:blip>
          <a:stretch>
            <a:fillRect/>
          </a:stretch>
        </p:blipFill>
        <p:spPr>
          <a:xfrm>
            <a:off x="2269063" y="558800"/>
            <a:ext cx="7653867" cy="574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g2c348e0474c_1_772"/>
          <p:cNvGrpSpPr/>
          <p:nvPr/>
        </p:nvGrpSpPr>
        <p:grpSpPr>
          <a:xfrm>
            <a:off x="601045" y="195198"/>
            <a:ext cx="10989910" cy="770002"/>
            <a:chOff x="626478" y="195198"/>
            <a:chExt cx="10989910" cy="770002"/>
          </a:xfrm>
        </p:grpSpPr>
        <p:pic>
          <p:nvPicPr>
            <p:cNvPr id="380" name="Google Shape;380;g2c348e0474c_1_772"/>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81" name="Google Shape;381;g2c348e0474c_1_772"/>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82" name="Google Shape;382;g2c348e0474c_1_772"/>
          <p:cNvPicPr preferRelativeResize="0"/>
          <p:nvPr/>
        </p:nvPicPr>
        <p:blipFill>
          <a:blip r:embed="rId5">
            <a:alphaModFix/>
          </a:blip>
          <a:stretch>
            <a:fillRect/>
          </a:stretch>
        </p:blipFill>
        <p:spPr>
          <a:xfrm>
            <a:off x="1917950" y="295475"/>
            <a:ext cx="8356075" cy="6267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g2c348e0474c_1_780"/>
          <p:cNvGrpSpPr/>
          <p:nvPr/>
        </p:nvGrpSpPr>
        <p:grpSpPr>
          <a:xfrm>
            <a:off x="601045" y="195198"/>
            <a:ext cx="10989910" cy="770002"/>
            <a:chOff x="626478" y="195198"/>
            <a:chExt cx="10989910" cy="770002"/>
          </a:xfrm>
        </p:grpSpPr>
        <p:pic>
          <p:nvPicPr>
            <p:cNvPr id="389" name="Google Shape;389;g2c348e0474c_1_780"/>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90" name="Google Shape;390;g2c348e0474c_1_780"/>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391" name="Google Shape;391;g2c348e0474c_1_780"/>
          <p:cNvPicPr preferRelativeResize="0"/>
          <p:nvPr/>
        </p:nvPicPr>
        <p:blipFill>
          <a:blip r:embed="rId5">
            <a:alphaModFix/>
          </a:blip>
          <a:stretch>
            <a:fillRect/>
          </a:stretch>
        </p:blipFill>
        <p:spPr>
          <a:xfrm>
            <a:off x="1877500" y="265100"/>
            <a:ext cx="8437001" cy="6327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g2c348e0474c_1_788"/>
          <p:cNvGrpSpPr/>
          <p:nvPr/>
        </p:nvGrpSpPr>
        <p:grpSpPr>
          <a:xfrm>
            <a:off x="601045" y="195198"/>
            <a:ext cx="10989910" cy="770002"/>
            <a:chOff x="626478" y="195198"/>
            <a:chExt cx="10989910" cy="770002"/>
          </a:xfrm>
        </p:grpSpPr>
        <p:pic>
          <p:nvPicPr>
            <p:cNvPr id="398" name="Google Shape;398;g2c348e0474c_1_788"/>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399" name="Google Shape;399;g2c348e0474c_1_788"/>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00" name="Google Shape;400;g2c348e0474c_1_788"/>
          <p:cNvPicPr preferRelativeResize="0"/>
          <p:nvPr/>
        </p:nvPicPr>
        <p:blipFill>
          <a:blip r:embed="rId5">
            <a:alphaModFix/>
          </a:blip>
          <a:stretch>
            <a:fillRect/>
          </a:stretch>
        </p:blipFill>
        <p:spPr>
          <a:xfrm>
            <a:off x="1880025" y="267025"/>
            <a:ext cx="8431950" cy="632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g2c348e0474c_1_798"/>
          <p:cNvGrpSpPr/>
          <p:nvPr/>
        </p:nvGrpSpPr>
        <p:grpSpPr>
          <a:xfrm>
            <a:off x="601045" y="195198"/>
            <a:ext cx="10989910" cy="770002"/>
            <a:chOff x="626478" y="195198"/>
            <a:chExt cx="10989910" cy="770002"/>
          </a:xfrm>
        </p:grpSpPr>
        <p:pic>
          <p:nvPicPr>
            <p:cNvPr id="407" name="Google Shape;407;g2c348e0474c_1_798"/>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08" name="Google Shape;408;g2c348e0474c_1_798"/>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09" name="Google Shape;409;g2c348e0474c_1_798"/>
          <p:cNvPicPr preferRelativeResize="0"/>
          <p:nvPr/>
        </p:nvPicPr>
        <p:blipFill>
          <a:blip r:embed="rId5">
            <a:alphaModFix/>
          </a:blip>
          <a:stretch>
            <a:fillRect/>
          </a:stretch>
        </p:blipFill>
        <p:spPr>
          <a:xfrm>
            <a:off x="1773771" y="187325"/>
            <a:ext cx="8644467" cy="648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g2c348e0474c_1_807"/>
          <p:cNvGrpSpPr/>
          <p:nvPr/>
        </p:nvGrpSpPr>
        <p:grpSpPr>
          <a:xfrm>
            <a:off x="601045" y="195198"/>
            <a:ext cx="10989910" cy="770002"/>
            <a:chOff x="626478" y="195198"/>
            <a:chExt cx="10989910" cy="770002"/>
          </a:xfrm>
        </p:grpSpPr>
        <p:pic>
          <p:nvPicPr>
            <p:cNvPr id="416" name="Google Shape;416;g2c348e0474c_1_807"/>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17" name="Google Shape;417;g2c348e0474c_1_807"/>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18" name="Google Shape;418;g2c348e0474c_1_807"/>
          <p:cNvPicPr preferRelativeResize="0"/>
          <p:nvPr/>
        </p:nvPicPr>
        <p:blipFill>
          <a:blip r:embed="rId5">
            <a:alphaModFix/>
          </a:blip>
          <a:stretch>
            <a:fillRect/>
          </a:stretch>
        </p:blipFill>
        <p:spPr>
          <a:xfrm>
            <a:off x="1785163" y="195875"/>
            <a:ext cx="8621675" cy="646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g2c348e0474c_1_816"/>
          <p:cNvGrpSpPr/>
          <p:nvPr/>
        </p:nvGrpSpPr>
        <p:grpSpPr>
          <a:xfrm>
            <a:off x="601045" y="195198"/>
            <a:ext cx="10989910" cy="770002"/>
            <a:chOff x="626478" y="195198"/>
            <a:chExt cx="10989910" cy="770002"/>
          </a:xfrm>
        </p:grpSpPr>
        <p:pic>
          <p:nvPicPr>
            <p:cNvPr id="425" name="Google Shape;425;g2c348e0474c_1_816"/>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26" name="Google Shape;426;g2c348e0474c_1_816"/>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27" name="Google Shape;427;g2c348e0474c_1_816"/>
          <p:cNvPicPr preferRelativeResize="0"/>
          <p:nvPr/>
        </p:nvPicPr>
        <p:blipFill>
          <a:blip r:embed="rId5">
            <a:alphaModFix/>
          </a:blip>
          <a:stretch>
            <a:fillRect/>
          </a:stretch>
        </p:blipFill>
        <p:spPr>
          <a:xfrm>
            <a:off x="1751963" y="170975"/>
            <a:ext cx="8688075" cy="6516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g2c348e0474c_1_823"/>
          <p:cNvGrpSpPr/>
          <p:nvPr/>
        </p:nvGrpSpPr>
        <p:grpSpPr>
          <a:xfrm>
            <a:off x="601045" y="195198"/>
            <a:ext cx="10989910" cy="770002"/>
            <a:chOff x="626478" y="195198"/>
            <a:chExt cx="10989910" cy="770002"/>
          </a:xfrm>
        </p:grpSpPr>
        <p:pic>
          <p:nvPicPr>
            <p:cNvPr id="434" name="Google Shape;434;g2c348e0474c_1_823"/>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35" name="Google Shape;435;g2c348e0474c_1_823"/>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36" name="Google Shape;436;g2c348e0474c_1_823"/>
          <p:cNvPicPr preferRelativeResize="0"/>
          <p:nvPr/>
        </p:nvPicPr>
        <p:blipFill>
          <a:blip r:embed="rId5">
            <a:alphaModFix/>
          </a:blip>
          <a:stretch>
            <a:fillRect/>
          </a:stretch>
        </p:blipFill>
        <p:spPr>
          <a:xfrm>
            <a:off x="1672600" y="260850"/>
            <a:ext cx="8448401" cy="6336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g2c348e0474c_1_832"/>
          <p:cNvGrpSpPr/>
          <p:nvPr/>
        </p:nvGrpSpPr>
        <p:grpSpPr>
          <a:xfrm>
            <a:off x="601045" y="195198"/>
            <a:ext cx="10989910" cy="770002"/>
            <a:chOff x="626478" y="195198"/>
            <a:chExt cx="10989910" cy="770002"/>
          </a:xfrm>
        </p:grpSpPr>
        <p:pic>
          <p:nvPicPr>
            <p:cNvPr id="443" name="Google Shape;443;g2c348e0474c_1_832"/>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44" name="Google Shape;444;g2c348e0474c_1_832"/>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45" name="Google Shape;445;g2c348e0474c_1_832"/>
          <p:cNvPicPr preferRelativeResize="0"/>
          <p:nvPr/>
        </p:nvPicPr>
        <p:blipFill>
          <a:blip r:embed="rId5">
            <a:alphaModFix/>
          </a:blip>
          <a:stretch>
            <a:fillRect/>
          </a:stretch>
        </p:blipFill>
        <p:spPr>
          <a:xfrm>
            <a:off x="1916063" y="294050"/>
            <a:ext cx="8359875" cy="6269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g1f213c8c16b_0_15"/>
          <p:cNvGrpSpPr/>
          <p:nvPr/>
        </p:nvGrpSpPr>
        <p:grpSpPr>
          <a:xfrm>
            <a:off x="0" y="-1"/>
            <a:ext cx="12192000" cy="6858003"/>
            <a:chOff x="0" y="317351"/>
            <a:chExt cx="12192000" cy="6858003"/>
          </a:xfrm>
        </p:grpSpPr>
        <p:pic>
          <p:nvPicPr>
            <p:cNvPr id="118" name="Google Shape;118;g1f213c8c16b_0_15"/>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119" name="Google Shape;119;g1f213c8c16b_0_1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120" name="Google Shape;120;g1f213c8c16b_0_15"/>
          <p:cNvPicPr preferRelativeResize="0"/>
          <p:nvPr/>
        </p:nvPicPr>
        <p:blipFill rotWithShape="1">
          <a:blip r:embed="rId5">
            <a:alphaModFix/>
          </a:blip>
          <a:srcRect b="0" l="0" r="0" t="0"/>
          <a:stretch/>
        </p:blipFill>
        <p:spPr>
          <a:xfrm>
            <a:off x="4815518" y="165438"/>
            <a:ext cx="2339171" cy="1120853"/>
          </a:xfrm>
          <a:prstGeom prst="rect">
            <a:avLst/>
          </a:prstGeom>
          <a:noFill/>
          <a:ln>
            <a:noFill/>
          </a:ln>
        </p:spPr>
      </p:pic>
      <p:sp>
        <p:nvSpPr>
          <p:cNvPr id="121" name="Google Shape;121;g1f213c8c16b_0_15"/>
          <p:cNvSpPr txBox="1"/>
          <p:nvPr/>
        </p:nvSpPr>
        <p:spPr>
          <a:xfrm>
            <a:off x="2753576" y="1352266"/>
            <a:ext cx="71070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es-CO" sz="5000" u="none" cap="none" strike="noStrike">
                <a:solidFill>
                  <a:srgbClr val="D2A6FF"/>
                </a:solidFill>
                <a:latin typeface="Arial"/>
                <a:ea typeface="Arial"/>
                <a:cs typeface="Arial"/>
                <a:sym typeface="Arial"/>
              </a:rPr>
              <a:t>Table of contents</a:t>
            </a:r>
            <a:endParaRPr b="0" i="0" sz="5000" u="none" cap="none" strike="noStrike">
              <a:solidFill>
                <a:srgbClr val="D2A6FF"/>
              </a:solidFill>
              <a:latin typeface="Arial"/>
              <a:ea typeface="Arial"/>
              <a:cs typeface="Arial"/>
              <a:sym typeface="Arial"/>
            </a:endParaRPr>
          </a:p>
        </p:txBody>
      </p:sp>
      <p:sp>
        <p:nvSpPr>
          <p:cNvPr id="122" name="Google Shape;122;g1f213c8c16b_0_15"/>
          <p:cNvSpPr/>
          <p:nvPr/>
        </p:nvSpPr>
        <p:spPr>
          <a:xfrm>
            <a:off x="3116816" y="2709047"/>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g1f213c8c16b_0_15"/>
          <p:cNvSpPr/>
          <p:nvPr/>
        </p:nvSpPr>
        <p:spPr>
          <a:xfrm>
            <a:off x="4109350" y="2669625"/>
            <a:ext cx="4082100" cy="7080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24" name="Google Shape;124;g1f213c8c16b_0_15"/>
          <p:cNvSpPr txBox="1"/>
          <p:nvPr/>
        </p:nvSpPr>
        <p:spPr>
          <a:xfrm>
            <a:off x="3275400" y="2750150"/>
            <a:ext cx="48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grpSp>
        <p:nvGrpSpPr>
          <p:cNvPr id="125" name="Google Shape;125;g1f213c8c16b_0_15"/>
          <p:cNvGrpSpPr/>
          <p:nvPr/>
        </p:nvGrpSpPr>
        <p:grpSpPr>
          <a:xfrm>
            <a:off x="626477" y="254641"/>
            <a:ext cx="11251266" cy="983287"/>
            <a:chOff x="626477" y="254641"/>
            <a:chExt cx="11251266" cy="983287"/>
          </a:xfrm>
        </p:grpSpPr>
        <p:pic>
          <p:nvPicPr>
            <p:cNvPr id="126" name="Google Shape;126;g1f213c8c16b_0_15"/>
            <p:cNvPicPr preferRelativeResize="0"/>
            <p:nvPr/>
          </p:nvPicPr>
          <p:blipFill rotWithShape="1">
            <a:blip r:embed="rId6">
              <a:alphaModFix/>
            </a:blip>
            <a:srcRect b="0" l="0" r="0" t="0"/>
            <a:stretch/>
          </p:blipFill>
          <p:spPr>
            <a:xfrm>
              <a:off x="10059722" y="254641"/>
              <a:ext cx="1818021" cy="983287"/>
            </a:xfrm>
            <a:prstGeom prst="rect">
              <a:avLst/>
            </a:prstGeom>
            <a:noFill/>
            <a:ln>
              <a:noFill/>
            </a:ln>
          </p:spPr>
        </p:pic>
        <p:pic>
          <p:nvPicPr>
            <p:cNvPr id="127" name="Google Shape;127;g1f213c8c16b_0_15"/>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
        <p:nvSpPr>
          <p:cNvPr id="128" name="Google Shape;128;g1f213c8c16b_0_15"/>
          <p:cNvSpPr txBox="1"/>
          <p:nvPr/>
        </p:nvSpPr>
        <p:spPr>
          <a:xfrm>
            <a:off x="3275400" y="4751150"/>
            <a:ext cx="488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f213c8c16b_0_15"/>
          <p:cNvSpPr txBox="1"/>
          <p:nvPr/>
        </p:nvSpPr>
        <p:spPr>
          <a:xfrm>
            <a:off x="4307849" y="2730263"/>
            <a:ext cx="3576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600">
                <a:solidFill>
                  <a:srgbClr val="002060"/>
                </a:solidFill>
                <a:uFill>
                  <a:noFill/>
                </a:uFill>
                <a:latin typeface="Nunito Sans Black"/>
                <a:ea typeface="Nunito Sans Black"/>
                <a:cs typeface="Nunito Sans Black"/>
                <a:sym typeface="Nunito Sans Black"/>
                <a:hlinkClick r:id="rId8">
                  <a:extLst>
                    <a:ext uri="{A12FA001-AC4F-418D-AE19-62706E023703}">
                      <ahyp:hlinkClr val="tx"/>
                    </a:ext>
                  </a:extLst>
                </a:hlinkClick>
              </a:rPr>
              <a:t>Review</a:t>
            </a:r>
            <a:endParaRPr b="0" i="0" sz="3600" cap="none" strike="noStrike">
              <a:solidFill>
                <a:srgbClr val="002060"/>
              </a:solidFill>
              <a:latin typeface="Nunito Sans Black"/>
              <a:ea typeface="Nunito Sans Black"/>
              <a:cs typeface="Nunito Sans Black"/>
              <a:sym typeface="Nunito Sans Black"/>
            </a:endParaRPr>
          </a:p>
        </p:txBody>
      </p:sp>
      <p:sp>
        <p:nvSpPr>
          <p:cNvPr id="130" name="Google Shape;130;g1f213c8c16b_0_15"/>
          <p:cNvSpPr/>
          <p:nvPr/>
        </p:nvSpPr>
        <p:spPr>
          <a:xfrm>
            <a:off x="3116816" y="3851756"/>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g1f213c8c16b_0_15"/>
          <p:cNvSpPr/>
          <p:nvPr/>
        </p:nvSpPr>
        <p:spPr>
          <a:xfrm>
            <a:off x="3116816" y="5005709"/>
            <a:ext cx="790200" cy="790200"/>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g1f213c8c16b_0_15"/>
          <p:cNvSpPr/>
          <p:nvPr/>
        </p:nvSpPr>
        <p:spPr>
          <a:xfrm>
            <a:off x="4109400" y="3892850"/>
            <a:ext cx="4082100" cy="7080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33" name="Google Shape;133;g1f213c8c16b_0_15"/>
          <p:cNvSpPr/>
          <p:nvPr/>
        </p:nvSpPr>
        <p:spPr>
          <a:xfrm>
            <a:off x="4098850" y="5092825"/>
            <a:ext cx="4092600" cy="646500"/>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34" name="Google Shape;134;g1f213c8c16b_0_15"/>
          <p:cNvSpPr txBox="1"/>
          <p:nvPr/>
        </p:nvSpPr>
        <p:spPr>
          <a:xfrm>
            <a:off x="3235642" y="3935177"/>
            <a:ext cx="586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135" name="Google Shape;135;g1f213c8c16b_0_15"/>
          <p:cNvSpPr txBox="1"/>
          <p:nvPr/>
        </p:nvSpPr>
        <p:spPr>
          <a:xfrm>
            <a:off x="3218589" y="5070451"/>
            <a:ext cx="586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
        <p:nvSpPr>
          <p:cNvPr id="136" name="Google Shape;136;g1f213c8c16b_0_15"/>
          <p:cNvSpPr txBox="1"/>
          <p:nvPr/>
        </p:nvSpPr>
        <p:spPr>
          <a:xfrm>
            <a:off x="4098850" y="3923600"/>
            <a:ext cx="41991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4000"/>
              <a:buFont typeface="Arial"/>
              <a:buNone/>
            </a:pPr>
            <a:r>
              <a:rPr lang="es-CO" sz="3600">
                <a:solidFill>
                  <a:srgbClr val="001059"/>
                </a:solidFill>
                <a:latin typeface="Nunito Sans Black"/>
                <a:ea typeface="Nunito Sans Black"/>
                <a:cs typeface="Nunito Sans Black"/>
                <a:sym typeface="Nunito Sans Black"/>
              </a:rPr>
              <a:t>Curriculum Vitae</a:t>
            </a:r>
            <a:endParaRPr sz="3600">
              <a:solidFill>
                <a:srgbClr val="001059"/>
              </a:solidFill>
              <a:latin typeface="Nunito Sans Black"/>
              <a:ea typeface="Nunito Sans Black"/>
              <a:cs typeface="Nunito Sans Black"/>
              <a:sym typeface="Nunito Sans Black"/>
            </a:endParaRPr>
          </a:p>
        </p:txBody>
      </p:sp>
      <p:cxnSp>
        <p:nvCxnSpPr>
          <p:cNvPr id="137" name="Google Shape;137;g1f213c8c16b_0_15"/>
          <p:cNvCxnSpPr>
            <a:endCxn id="130" idx="0"/>
          </p:cNvCxnSpPr>
          <p:nvPr/>
        </p:nvCxnSpPr>
        <p:spPr>
          <a:xfrm>
            <a:off x="3511916" y="3499256"/>
            <a:ext cx="0" cy="352500"/>
          </a:xfrm>
          <a:prstGeom prst="straightConnector1">
            <a:avLst/>
          </a:prstGeom>
          <a:noFill/>
          <a:ln cap="flat" cmpd="sng" w="38100">
            <a:solidFill>
              <a:srgbClr val="D2A6FF"/>
            </a:solidFill>
            <a:prstDash val="solid"/>
            <a:miter lim="800000"/>
            <a:headEnd len="sm" w="sm" type="none"/>
            <a:tailEnd len="sm" w="sm" type="none"/>
          </a:ln>
        </p:spPr>
      </p:cxnSp>
      <p:cxnSp>
        <p:nvCxnSpPr>
          <p:cNvPr id="138" name="Google Shape;138;g1f213c8c16b_0_15"/>
          <p:cNvCxnSpPr>
            <a:stCxn id="134" idx="2"/>
          </p:cNvCxnSpPr>
          <p:nvPr/>
        </p:nvCxnSpPr>
        <p:spPr>
          <a:xfrm>
            <a:off x="3529042" y="4643177"/>
            <a:ext cx="0" cy="345000"/>
          </a:xfrm>
          <a:prstGeom prst="straightConnector1">
            <a:avLst/>
          </a:prstGeom>
          <a:noFill/>
          <a:ln cap="flat" cmpd="sng" w="38100">
            <a:solidFill>
              <a:srgbClr val="D2A6FF"/>
            </a:solidFill>
            <a:prstDash val="solid"/>
            <a:miter lim="800000"/>
            <a:headEnd len="sm" w="sm" type="none"/>
            <a:tailEnd len="sm" w="sm" type="none"/>
          </a:ln>
        </p:spPr>
      </p:cxnSp>
      <p:sp>
        <p:nvSpPr>
          <p:cNvPr id="139" name="Google Shape;139;g1f213c8c16b_0_15"/>
          <p:cNvSpPr txBox="1"/>
          <p:nvPr/>
        </p:nvSpPr>
        <p:spPr>
          <a:xfrm>
            <a:off x="4310938" y="5077550"/>
            <a:ext cx="36684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s-CO" sz="3600">
                <a:solidFill>
                  <a:srgbClr val="001059"/>
                </a:solidFill>
                <a:latin typeface="Nunito Sans Black"/>
                <a:ea typeface="Nunito Sans Black"/>
                <a:cs typeface="Nunito Sans Black"/>
                <a:sym typeface="Nunito Sans Black"/>
              </a:rPr>
              <a:t>Vocabulary</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g2c348e0474c_1_839"/>
          <p:cNvGrpSpPr/>
          <p:nvPr/>
        </p:nvGrpSpPr>
        <p:grpSpPr>
          <a:xfrm>
            <a:off x="601045" y="195198"/>
            <a:ext cx="10989910" cy="770002"/>
            <a:chOff x="626478" y="195198"/>
            <a:chExt cx="10989910" cy="770002"/>
          </a:xfrm>
        </p:grpSpPr>
        <p:pic>
          <p:nvPicPr>
            <p:cNvPr id="452" name="Google Shape;452;g2c348e0474c_1_839"/>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53" name="Google Shape;453;g2c348e0474c_1_839"/>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54" name="Google Shape;454;g2c348e0474c_1_839"/>
          <p:cNvPicPr preferRelativeResize="0"/>
          <p:nvPr/>
        </p:nvPicPr>
        <p:blipFill>
          <a:blip r:embed="rId5">
            <a:alphaModFix/>
          </a:blip>
          <a:stretch>
            <a:fillRect/>
          </a:stretch>
        </p:blipFill>
        <p:spPr>
          <a:xfrm>
            <a:off x="1702625" y="133975"/>
            <a:ext cx="8786744" cy="659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g2c348e0474c_1_848"/>
          <p:cNvGrpSpPr/>
          <p:nvPr/>
        </p:nvGrpSpPr>
        <p:grpSpPr>
          <a:xfrm>
            <a:off x="601045" y="195198"/>
            <a:ext cx="10989910" cy="770002"/>
            <a:chOff x="626478" y="195198"/>
            <a:chExt cx="10989910" cy="770002"/>
          </a:xfrm>
        </p:grpSpPr>
        <p:pic>
          <p:nvPicPr>
            <p:cNvPr id="461" name="Google Shape;461;g2c348e0474c_1_848"/>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62" name="Google Shape;462;g2c348e0474c_1_848"/>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63" name="Google Shape;463;g2c348e0474c_1_848"/>
          <p:cNvPicPr preferRelativeResize="0"/>
          <p:nvPr/>
        </p:nvPicPr>
        <p:blipFill>
          <a:blip r:embed="rId5">
            <a:alphaModFix/>
          </a:blip>
          <a:stretch>
            <a:fillRect/>
          </a:stretch>
        </p:blipFill>
        <p:spPr>
          <a:xfrm>
            <a:off x="1730012" y="154513"/>
            <a:ext cx="8731976" cy="654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g2c348e0474c_1_856"/>
          <p:cNvGrpSpPr/>
          <p:nvPr/>
        </p:nvGrpSpPr>
        <p:grpSpPr>
          <a:xfrm>
            <a:off x="601045" y="195198"/>
            <a:ext cx="10989910" cy="770002"/>
            <a:chOff x="626478" y="195198"/>
            <a:chExt cx="10989910" cy="770002"/>
          </a:xfrm>
        </p:grpSpPr>
        <p:pic>
          <p:nvPicPr>
            <p:cNvPr id="470" name="Google Shape;470;g2c348e0474c_1_856"/>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71" name="Google Shape;471;g2c348e0474c_1_856"/>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72" name="Google Shape;472;g2c348e0474c_1_856"/>
          <p:cNvPicPr preferRelativeResize="0"/>
          <p:nvPr/>
        </p:nvPicPr>
        <p:blipFill>
          <a:blip r:embed="rId5">
            <a:alphaModFix/>
          </a:blip>
          <a:stretch>
            <a:fillRect/>
          </a:stretch>
        </p:blipFill>
        <p:spPr>
          <a:xfrm>
            <a:off x="1785163" y="195875"/>
            <a:ext cx="8621675" cy="6466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pSp>
        <p:nvGrpSpPr>
          <p:cNvPr id="478" name="Google Shape;478;g2c348e0474c_1_863"/>
          <p:cNvGrpSpPr/>
          <p:nvPr/>
        </p:nvGrpSpPr>
        <p:grpSpPr>
          <a:xfrm>
            <a:off x="601045" y="195198"/>
            <a:ext cx="10989910" cy="770002"/>
            <a:chOff x="626478" y="195198"/>
            <a:chExt cx="10989910" cy="770002"/>
          </a:xfrm>
        </p:grpSpPr>
        <p:pic>
          <p:nvPicPr>
            <p:cNvPr id="479" name="Google Shape;479;g2c348e0474c_1_863"/>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80" name="Google Shape;480;g2c348e0474c_1_863"/>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81" name="Google Shape;481;g2c348e0474c_1_863"/>
          <p:cNvPicPr preferRelativeResize="0"/>
          <p:nvPr/>
        </p:nvPicPr>
        <p:blipFill>
          <a:blip r:embed="rId5">
            <a:alphaModFix/>
          </a:blip>
          <a:stretch>
            <a:fillRect/>
          </a:stretch>
        </p:blipFill>
        <p:spPr>
          <a:xfrm>
            <a:off x="1946425" y="316825"/>
            <a:ext cx="8299151" cy="62243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g2c348e0474c_1_872"/>
          <p:cNvGrpSpPr/>
          <p:nvPr/>
        </p:nvGrpSpPr>
        <p:grpSpPr>
          <a:xfrm>
            <a:off x="601045" y="195198"/>
            <a:ext cx="10989910" cy="770002"/>
            <a:chOff x="626478" y="195198"/>
            <a:chExt cx="10989910" cy="770002"/>
          </a:xfrm>
        </p:grpSpPr>
        <p:pic>
          <p:nvPicPr>
            <p:cNvPr id="488" name="Google Shape;488;g2c348e0474c_1_872"/>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489" name="Google Shape;489;g2c348e0474c_1_872"/>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490" name="Google Shape;490;g2c348e0474c_1_872"/>
          <p:cNvPicPr preferRelativeResize="0"/>
          <p:nvPr/>
        </p:nvPicPr>
        <p:blipFill>
          <a:blip r:embed="rId5">
            <a:alphaModFix/>
          </a:blip>
          <a:stretch>
            <a:fillRect/>
          </a:stretch>
        </p:blipFill>
        <p:spPr>
          <a:xfrm>
            <a:off x="1742175" y="163625"/>
            <a:ext cx="8707650" cy="6530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g2c348e0474c_1_101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497" name="Google Shape;497;g2c348e0474c_1_101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g2c348e0474c_1_1013"/>
          <p:cNvSpPr/>
          <p:nvPr/>
        </p:nvSpPr>
        <p:spPr>
          <a:xfrm>
            <a:off x="5763452" y="392334"/>
            <a:ext cx="4861800" cy="635100"/>
          </a:xfrm>
          <a:prstGeom prst="rect">
            <a:avLst/>
          </a:prstGeom>
          <a:solidFill>
            <a:srgbClr val="D2A6FF">
              <a:alpha val="8706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g2c348e0474c_1_1013"/>
          <p:cNvSpPr txBox="1"/>
          <p:nvPr/>
        </p:nvSpPr>
        <p:spPr>
          <a:xfrm>
            <a:off x="5925000" y="409733"/>
            <a:ext cx="45387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lang="es-CO" sz="3300">
                <a:solidFill>
                  <a:srgbClr val="001059"/>
                </a:solidFill>
                <a:latin typeface="Nunito Sans Black"/>
                <a:ea typeface="Nunito Sans Black"/>
                <a:cs typeface="Nunito Sans Black"/>
                <a:sym typeface="Nunito Sans Black"/>
              </a:rPr>
              <a:t>Activity:  A Bad CV</a:t>
            </a:r>
            <a:endParaRPr b="0" i="0" sz="300" u="none" cap="none" strike="noStrike">
              <a:solidFill>
                <a:srgbClr val="000000"/>
              </a:solidFill>
              <a:latin typeface="Arial"/>
              <a:ea typeface="Arial"/>
              <a:cs typeface="Arial"/>
              <a:sym typeface="Arial"/>
            </a:endParaRPr>
          </a:p>
        </p:txBody>
      </p:sp>
      <p:grpSp>
        <p:nvGrpSpPr>
          <p:cNvPr id="500" name="Google Shape;500;g2c348e0474c_1_1013"/>
          <p:cNvGrpSpPr/>
          <p:nvPr/>
        </p:nvGrpSpPr>
        <p:grpSpPr>
          <a:xfrm>
            <a:off x="601045" y="195198"/>
            <a:ext cx="10989910" cy="770002"/>
            <a:chOff x="626478" y="195198"/>
            <a:chExt cx="10989910" cy="770002"/>
          </a:xfrm>
        </p:grpSpPr>
        <p:pic>
          <p:nvPicPr>
            <p:cNvPr id="501" name="Google Shape;501;g2c348e0474c_1_101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502" name="Google Shape;502;g2c348e0474c_1_101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503" name="Google Shape;503;g2c348e0474c_1_101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504" name="Google Shape;504;g2c348e0474c_1_1013"/>
          <p:cNvSpPr txBox="1"/>
          <p:nvPr/>
        </p:nvSpPr>
        <p:spPr>
          <a:xfrm>
            <a:off x="6231950" y="1337450"/>
            <a:ext cx="5881200" cy="3786600"/>
          </a:xfrm>
          <a:prstGeom prst="rect">
            <a:avLst/>
          </a:prstGeom>
          <a:noFill/>
          <a:ln>
            <a:noFill/>
          </a:ln>
        </p:spPr>
        <p:txBody>
          <a:bodyPr anchorCtr="0" anchor="t" bIns="45700" lIns="91425" spcFirstLastPara="1" rIns="91425" wrap="square" tIns="45700">
            <a:spAutoFit/>
          </a:bodyPr>
          <a:lstStyle/>
          <a:p>
            <a:pPr indent="-381000" lvl="0" marL="457200" rtl="0" algn="just">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Proof-read the CV for spelling and punctuation errors. </a:t>
            </a:r>
            <a:endParaRPr sz="2400">
              <a:solidFill>
                <a:srgbClr val="001059"/>
              </a:solidFill>
              <a:latin typeface="Nunito Sans"/>
              <a:ea typeface="Nunito Sans"/>
              <a:cs typeface="Nunito Sans"/>
              <a:sym typeface="Nunito Sans"/>
            </a:endParaRPr>
          </a:p>
          <a:p>
            <a:pPr indent="0" lvl="0" marL="457200" rtl="0" algn="just">
              <a:spcBef>
                <a:spcPts val="0"/>
              </a:spcBef>
              <a:spcAft>
                <a:spcPts val="0"/>
              </a:spcAft>
              <a:buNone/>
            </a:pPr>
            <a:r>
              <a:t/>
            </a:r>
            <a:endParaRPr sz="2400">
              <a:solidFill>
                <a:srgbClr val="001059"/>
              </a:solidFill>
              <a:latin typeface="Nunito Sans"/>
              <a:ea typeface="Nunito Sans"/>
              <a:cs typeface="Nunito Sans"/>
              <a:sym typeface="Nunito Sans"/>
            </a:endParaRPr>
          </a:p>
          <a:p>
            <a:pPr indent="-381000" lvl="0" marL="457200" rtl="0" algn="just">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Proof-read the CV for spelling, punctuation and layout.</a:t>
            </a:r>
            <a:endParaRPr sz="2400">
              <a:solidFill>
                <a:srgbClr val="001059"/>
              </a:solidFill>
              <a:latin typeface="Nunito Sans"/>
              <a:ea typeface="Nunito Sans"/>
              <a:cs typeface="Nunito Sans"/>
              <a:sym typeface="Nunito Sans"/>
            </a:endParaRPr>
          </a:p>
          <a:p>
            <a:pPr indent="0" lvl="0" marL="457200" rtl="0" algn="just">
              <a:spcBef>
                <a:spcPts val="0"/>
              </a:spcBef>
              <a:spcAft>
                <a:spcPts val="0"/>
              </a:spcAft>
              <a:buNone/>
            </a:pPr>
            <a:r>
              <a:t/>
            </a:r>
            <a:endParaRPr sz="2400">
              <a:solidFill>
                <a:srgbClr val="001059"/>
              </a:solidFill>
              <a:latin typeface="Nunito Sans"/>
              <a:ea typeface="Nunito Sans"/>
              <a:cs typeface="Nunito Sans"/>
              <a:sym typeface="Nunito Sans"/>
            </a:endParaRPr>
          </a:p>
          <a:p>
            <a:pPr indent="-381000" lvl="0" marL="457200" rtl="0" algn="just">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Can you find anything else wrong with the CV?  What’s missing?</a:t>
            </a:r>
            <a:endParaRPr sz="2400">
              <a:solidFill>
                <a:srgbClr val="001059"/>
              </a:solidFill>
              <a:latin typeface="Nunito Sans"/>
              <a:ea typeface="Nunito Sans"/>
              <a:cs typeface="Nunito Sans"/>
              <a:sym typeface="Nunito Sans"/>
            </a:endParaRPr>
          </a:p>
          <a:p>
            <a:pPr indent="0" lvl="0" marL="0" rtl="0" algn="just">
              <a:spcBef>
                <a:spcPts val="0"/>
              </a:spcBef>
              <a:spcAft>
                <a:spcPts val="0"/>
              </a:spcAft>
              <a:buClr>
                <a:schemeClr val="dk1"/>
              </a:buClr>
              <a:buSzPts val="1100"/>
              <a:buFont typeface="Arial"/>
              <a:buNone/>
            </a:pPr>
            <a:r>
              <a:t/>
            </a:r>
            <a:endParaRPr sz="2400">
              <a:solidFill>
                <a:srgbClr val="001059"/>
              </a:solidFill>
              <a:latin typeface="Nunito Sans"/>
              <a:ea typeface="Nunito Sans"/>
              <a:cs typeface="Nunito Sans"/>
              <a:sym typeface="Nunito Sans"/>
            </a:endParaRPr>
          </a:p>
          <a:p>
            <a:pPr indent="0" lvl="0" marL="0" rtl="0" algn="just">
              <a:spcBef>
                <a:spcPts val="0"/>
              </a:spcBef>
              <a:spcAft>
                <a:spcPts val="0"/>
              </a:spcAft>
              <a:buNone/>
            </a:pPr>
            <a:r>
              <a:rPr lang="es-CO" sz="2400">
                <a:solidFill>
                  <a:srgbClr val="001059"/>
                </a:solidFill>
                <a:latin typeface="Nunito Sans"/>
                <a:ea typeface="Nunito Sans"/>
                <a:cs typeface="Nunito Sans"/>
                <a:sym typeface="Nunito Sans"/>
              </a:rPr>
              <a:t>All: How could it be improved?</a:t>
            </a:r>
            <a:endParaRPr sz="2400">
              <a:solidFill>
                <a:srgbClr val="001059"/>
              </a:solidFill>
              <a:latin typeface="Nunito Sans"/>
              <a:ea typeface="Nunito Sans"/>
              <a:cs typeface="Nunito Sans"/>
              <a:sym typeface="Nuni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c348e0474c_1_1028">
            <a:hlinkClick r:id="rId3"/>
          </p:cNvPr>
          <p:cNvPicPr preferRelativeResize="0"/>
          <p:nvPr/>
        </p:nvPicPr>
        <p:blipFill>
          <a:blip r:embed="rId4">
            <a:alphaModFix/>
          </a:blip>
          <a:stretch>
            <a:fillRect/>
          </a:stretch>
        </p:blipFill>
        <p:spPr>
          <a:xfrm>
            <a:off x="1562238" y="51325"/>
            <a:ext cx="5064668" cy="6755349"/>
          </a:xfrm>
          <a:prstGeom prst="rect">
            <a:avLst/>
          </a:prstGeom>
          <a:noFill/>
          <a:ln>
            <a:noFill/>
          </a:ln>
        </p:spPr>
      </p:pic>
      <p:sp>
        <p:nvSpPr>
          <p:cNvPr id="511" name="Google Shape;511;g2c348e0474c_1_1028"/>
          <p:cNvSpPr txBox="1"/>
          <p:nvPr/>
        </p:nvSpPr>
        <p:spPr>
          <a:xfrm>
            <a:off x="7569400" y="427500"/>
            <a:ext cx="40407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900"/>
              <a:t>Answer the questions about Rich Andrews.</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AutoNum type="arabicPeriod"/>
            </a:pPr>
            <a:r>
              <a:rPr lang="es-CO" sz="1900"/>
              <a:t>How old is he?</a:t>
            </a:r>
            <a:endParaRPr sz="1900"/>
          </a:p>
          <a:p>
            <a:pPr indent="-349250" lvl="0" marL="457200" rtl="0" algn="l">
              <a:spcBef>
                <a:spcPts val="0"/>
              </a:spcBef>
              <a:spcAft>
                <a:spcPts val="0"/>
              </a:spcAft>
              <a:buSzPts val="1900"/>
              <a:buAutoNum type="arabicPeriod"/>
            </a:pPr>
            <a:r>
              <a:rPr lang="es-CO" sz="1900"/>
              <a:t>Where does he live?</a:t>
            </a:r>
            <a:endParaRPr sz="1900"/>
          </a:p>
          <a:p>
            <a:pPr indent="-349250" lvl="0" marL="457200" rtl="0" algn="l">
              <a:spcBef>
                <a:spcPts val="0"/>
              </a:spcBef>
              <a:spcAft>
                <a:spcPts val="0"/>
              </a:spcAft>
              <a:buSzPts val="1900"/>
              <a:buAutoNum type="arabicPeriod"/>
            </a:pPr>
            <a:r>
              <a:rPr lang="es-CO" sz="1900"/>
              <a:t>What should you do if you want to contact him?</a:t>
            </a:r>
            <a:endParaRPr sz="1900"/>
          </a:p>
          <a:p>
            <a:pPr indent="-349250" lvl="0" marL="457200" rtl="0" algn="l">
              <a:spcBef>
                <a:spcPts val="0"/>
              </a:spcBef>
              <a:spcAft>
                <a:spcPts val="0"/>
              </a:spcAft>
              <a:buSzPts val="1900"/>
              <a:buAutoNum type="arabicPeriod"/>
            </a:pPr>
            <a:r>
              <a:rPr lang="es-CO" sz="1900"/>
              <a:t>What was his first job?</a:t>
            </a:r>
            <a:endParaRPr sz="1900"/>
          </a:p>
          <a:p>
            <a:pPr indent="-349250" lvl="0" marL="457200" rtl="0" algn="l">
              <a:spcBef>
                <a:spcPts val="0"/>
              </a:spcBef>
              <a:spcAft>
                <a:spcPts val="0"/>
              </a:spcAft>
              <a:buSzPts val="1900"/>
              <a:buAutoNum type="arabicPeriod"/>
            </a:pPr>
            <a:r>
              <a:rPr lang="es-CO" sz="1900"/>
              <a:t>What is his job now?</a:t>
            </a:r>
            <a:endParaRPr sz="1900"/>
          </a:p>
          <a:p>
            <a:pPr indent="-349250" lvl="0" marL="457200" rtl="0" algn="l">
              <a:spcBef>
                <a:spcPts val="0"/>
              </a:spcBef>
              <a:spcAft>
                <a:spcPts val="0"/>
              </a:spcAft>
              <a:buSzPts val="1900"/>
              <a:buAutoNum type="arabicPeriod"/>
            </a:pPr>
            <a:r>
              <a:rPr lang="es-CO" sz="1900"/>
              <a:t>What are his duties in his job now?</a:t>
            </a:r>
            <a:endParaRPr sz="1900"/>
          </a:p>
          <a:p>
            <a:pPr indent="-349250" lvl="0" marL="457200" rtl="0" algn="l">
              <a:spcBef>
                <a:spcPts val="0"/>
              </a:spcBef>
              <a:spcAft>
                <a:spcPts val="0"/>
              </a:spcAft>
              <a:buSzPts val="1900"/>
              <a:buAutoNum type="arabicPeriod"/>
            </a:pPr>
            <a:r>
              <a:rPr lang="es-CO" sz="1900"/>
              <a:t>What qualifications does he have?</a:t>
            </a:r>
            <a:endParaRPr sz="1900"/>
          </a:p>
          <a:p>
            <a:pPr indent="-349250" lvl="0" marL="457200" rtl="0" algn="l">
              <a:spcBef>
                <a:spcPts val="0"/>
              </a:spcBef>
              <a:spcAft>
                <a:spcPts val="0"/>
              </a:spcAft>
              <a:buSzPts val="1900"/>
              <a:buAutoNum type="arabicPeriod"/>
            </a:pPr>
            <a:r>
              <a:rPr lang="es-CO" sz="1900"/>
              <a:t>When did he finish school?</a:t>
            </a:r>
            <a:endParaRPr sz="1900"/>
          </a:p>
          <a:p>
            <a:pPr indent="-349250" lvl="0" marL="457200" rtl="0" algn="l">
              <a:spcBef>
                <a:spcPts val="0"/>
              </a:spcBef>
              <a:spcAft>
                <a:spcPts val="0"/>
              </a:spcAft>
              <a:buSzPts val="1900"/>
              <a:buAutoNum type="arabicPeriod"/>
            </a:pPr>
            <a:r>
              <a:rPr lang="es-CO" sz="1900"/>
              <a:t>Write down two of his hobbies.</a:t>
            </a:r>
            <a:endParaRPr sz="1900"/>
          </a:p>
          <a:p>
            <a:pPr indent="-349250" lvl="0" marL="457200" rtl="0" algn="l">
              <a:spcBef>
                <a:spcPts val="0"/>
              </a:spcBef>
              <a:spcAft>
                <a:spcPts val="0"/>
              </a:spcAft>
              <a:buSzPts val="1900"/>
              <a:buAutoNum type="arabicPeriod"/>
            </a:pPr>
            <a:r>
              <a:rPr lang="es-CO" sz="1900"/>
              <a:t>Can you find any mistakes in this CV? Put a circle round any of the mistakes.</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g2c348e0474c_1_929"/>
          <p:cNvGrpSpPr/>
          <p:nvPr/>
        </p:nvGrpSpPr>
        <p:grpSpPr>
          <a:xfrm>
            <a:off x="601045" y="195198"/>
            <a:ext cx="10989910" cy="770002"/>
            <a:chOff x="626478" y="195198"/>
            <a:chExt cx="10989910" cy="770002"/>
          </a:xfrm>
        </p:grpSpPr>
        <p:pic>
          <p:nvPicPr>
            <p:cNvPr id="518" name="Google Shape;518;g2c348e0474c_1_929"/>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519" name="Google Shape;519;g2c348e0474c_1_929"/>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pic>
        <p:nvPicPr>
          <p:cNvPr id="520" name="Google Shape;520;g2c348e0474c_1_929"/>
          <p:cNvPicPr preferRelativeResize="0"/>
          <p:nvPr/>
        </p:nvPicPr>
        <p:blipFill>
          <a:blip r:embed="rId5">
            <a:alphaModFix/>
          </a:blip>
          <a:stretch>
            <a:fillRect/>
          </a:stretch>
        </p:blipFill>
        <p:spPr>
          <a:xfrm>
            <a:off x="958776" y="195200"/>
            <a:ext cx="10274450" cy="6349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c348e0474c_1_623"/>
          <p:cNvSpPr/>
          <p:nvPr/>
        </p:nvSpPr>
        <p:spPr>
          <a:xfrm>
            <a:off x="3988479" y="580199"/>
            <a:ext cx="3879000" cy="635100"/>
          </a:xfrm>
          <a:prstGeom prst="rect">
            <a:avLst/>
          </a:prstGeom>
          <a:solidFill>
            <a:srgbClr val="D2A6FF">
              <a:alpha val="8706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7" name="Google Shape;527;g2c348e0474c_1_623"/>
          <p:cNvSpPr txBox="1"/>
          <p:nvPr/>
        </p:nvSpPr>
        <p:spPr>
          <a:xfrm>
            <a:off x="4215876" y="512998"/>
            <a:ext cx="3760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Vocabulary</a:t>
            </a:r>
            <a:endParaRPr b="0" i="0" sz="1400" u="none" cap="none" strike="noStrike">
              <a:solidFill>
                <a:srgbClr val="000000"/>
              </a:solidFill>
              <a:latin typeface="Arial"/>
              <a:ea typeface="Arial"/>
              <a:cs typeface="Arial"/>
              <a:sym typeface="Arial"/>
            </a:endParaRPr>
          </a:p>
        </p:txBody>
      </p:sp>
      <p:grpSp>
        <p:nvGrpSpPr>
          <p:cNvPr id="528" name="Google Shape;528;g2c348e0474c_1_623"/>
          <p:cNvGrpSpPr/>
          <p:nvPr/>
        </p:nvGrpSpPr>
        <p:grpSpPr>
          <a:xfrm>
            <a:off x="601045" y="195198"/>
            <a:ext cx="10989910" cy="770002"/>
            <a:chOff x="626478" y="195198"/>
            <a:chExt cx="10989910" cy="770002"/>
          </a:xfrm>
        </p:grpSpPr>
        <p:pic>
          <p:nvPicPr>
            <p:cNvPr id="529" name="Google Shape;529;g2c348e0474c_1_623"/>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530" name="Google Shape;530;g2c348e0474c_1_623"/>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sp>
        <p:nvSpPr>
          <p:cNvPr id="531" name="Google Shape;531;g2c348e0474c_1_623"/>
          <p:cNvSpPr txBox="1"/>
          <p:nvPr/>
        </p:nvSpPr>
        <p:spPr>
          <a:xfrm>
            <a:off x="3147936" y="1349600"/>
            <a:ext cx="5560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Match the words with their definition. </a:t>
            </a:r>
            <a:endParaRPr b="0" i="0" sz="1400" u="none" cap="none" strike="noStrike">
              <a:solidFill>
                <a:srgbClr val="000000"/>
              </a:solidFill>
              <a:latin typeface="Arial"/>
              <a:ea typeface="Arial"/>
              <a:cs typeface="Arial"/>
              <a:sym typeface="Arial"/>
            </a:endParaRPr>
          </a:p>
        </p:txBody>
      </p:sp>
      <p:pic>
        <p:nvPicPr>
          <p:cNvPr id="532" name="Google Shape;532;g2c348e0474c_1_623"/>
          <p:cNvPicPr preferRelativeResize="0"/>
          <p:nvPr/>
        </p:nvPicPr>
        <p:blipFill rotWithShape="1">
          <a:blip r:embed="rId5">
            <a:alphaModFix/>
          </a:blip>
          <a:srcRect b="11606" l="0" r="74378" t="0"/>
          <a:stretch/>
        </p:blipFill>
        <p:spPr>
          <a:xfrm>
            <a:off x="996865" y="2019274"/>
            <a:ext cx="2415925" cy="4325727"/>
          </a:xfrm>
          <a:prstGeom prst="rect">
            <a:avLst/>
          </a:prstGeom>
          <a:noFill/>
          <a:ln>
            <a:noFill/>
          </a:ln>
        </p:spPr>
      </p:pic>
      <p:pic>
        <p:nvPicPr>
          <p:cNvPr id="533" name="Google Shape;533;g2c348e0474c_1_623"/>
          <p:cNvPicPr preferRelativeResize="0"/>
          <p:nvPr/>
        </p:nvPicPr>
        <p:blipFill rotWithShape="1">
          <a:blip r:embed="rId5">
            <a:alphaModFix/>
          </a:blip>
          <a:srcRect b="0" l="26275" r="0" t="0"/>
          <a:stretch/>
        </p:blipFill>
        <p:spPr>
          <a:xfrm>
            <a:off x="4978202" y="2019274"/>
            <a:ext cx="6612753" cy="44846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g2c348e0474c_1_635"/>
          <p:cNvGrpSpPr/>
          <p:nvPr/>
        </p:nvGrpSpPr>
        <p:grpSpPr>
          <a:xfrm>
            <a:off x="0" y="-1"/>
            <a:ext cx="12192000" cy="6858003"/>
            <a:chOff x="0" y="317351"/>
            <a:chExt cx="12192000" cy="6858003"/>
          </a:xfrm>
        </p:grpSpPr>
        <p:pic>
          <p:nvPicPr>
            <p:cNvPr id="540" name="Google Shape;540;g2c348e0474c_1_635"/>
            <p:cNvPicPr preferRelativeResize="0"/>
            <p:nvPr/>
          </p:nvPicPr>
          <p:blipFill rotWithShape="1">
            <a:blip r:embed="rId3">
              <a:alphaModFix/>
            </a:blip>
            <a:srcRect b="7535" l="7813" r="7805" t="0"/>
            <a:stretch/>
          </p:blipFill>
          <p:spPr>
            <a:xfrm>
              <a:off x="0" y="317351"/>
              <a:ext cx="12192000" cy="6858003"/>
            </a:xfrm>
            <a:prstGeom prst="rect">
              <a:avLst/>
            </a:prstGeom>
            <a:noFill/>
            <a:ln>
              <a:noFill/>
            </a:ln>
          </p:spPr>
        </p:pic>
        <p:pic>
          <p:nvPicPr>
            <p:cNvPr id="541" name="Google Shape;541;g2c348e0474c_1_635"/>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542" name="Google Shape;542;g2c348e0474c_1_635"/>
          <p:cNvPicPr preferRelativeResize="0"/>
          <p:nvPr/>
        </p:nvPicPr>
        <p:blipFill rotWithShape="1">
          <a:blip r:embed="rId5">
            <a:alphaModFix/>
          </a:blip>
          <a:srcRect b="0" l="0" r="0" t="0"/>
          <a:stretch/>
        </p:blipFill>
        <p:spPr>
          <a:xfrm>
            <a:off x="601045" y="390743"/>
            <a:ext cx="1088021" cy="378913"/>
          </a:xfrm>
          <a:prstGeom prst="rect">
            <a:avLst/>
          </a:prstGeom>
          <a:noFill/>
          <a:ln>
            <a:noFill/>
          </a:ln>
        </p:spPr>
      </p:pic>
      <p:pic>
        <p:nvPicPr>
          <p:cNvPr id="543" name="Google Shape;543;g2c348e0474c_1_635"/>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544" name="Google Shape;544;g2c348e0474c_1_635"/>
          <p:cNvSpPr/>
          <p:nvPr/>
        </p:nvSpPr>
        <p:spPr>
          <a:xfrm>
            <a:off x="3968151" y="1120808"/>
            <a:ext cx="3916500" cy="507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g2c348e0474c_1_635"/>
          <p:cNvSpPr txBox="1"/>
          <p:nvPr/>
        </p:nvSpPr>
        <p:spPr>
          <a:xfrm>
            <a:off x="2758190" y="1865087"/>
            <a:ext cx="6355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Nunito Sans"/>
                <a:ea typeface="Nunito Sans"/>
                <a:cs typeface="Nunito Sans"/>
                <a:sym typeface="Nunito Sans"/>
              </a:rPr>
              <a:t>Answer the pre-listening questions.</a:t>
            </a:r>
            <a:endParaRPr b="0" i="0" sz="1600" u="none" cap="none" strike="noStrike">
              <a:solidFill>
                <a:srgbClr val="000000"/>
              </a:solidFill>
              <a:latin typeface="Arial"/>
              <a:ea typeface="Arial"/>
              <a:cs typeface="Arial"/>
              <a:sym typeface="Arial"/>
            </a:endParaRPr>
          </a:p>
        </p:txBody>
      </p:sp>
      <p:sp>
        <p:nvSpPr>
          <p:cNvPr id="546" name="Google Shape;546;g2c348e0474c_1_635"/>
          <p:cNvSpPr txBox="1"/>
          <p:nvPr/>
        </p:nvSpPr>
        <p:spPr>
          <a:xfrm>
            <a:off x="3968151" y="1152618"/>
            <a:ext cx="391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cap="none" strike="noStrike">
                <a:solidFill>
                  <a:srgbClr val="002060"/>
                </a:solidFill>
                <a:uFill>
                  <a:noFill/>
                </a:uFill>
                <a:latin typeface="Nunito Sans Black"/>
                <a:ea typeface="Nunito Sans Black"/>
                <a:cs typeface="Nunito Sans Black"/>
                <a:sym typeface="Nunito Sans Black"/>
                <a:hlinkClick r:id="rId7">
                  <a:extLst>
                    <a:ext uri="{A12FA001-AC4F-418D-AE19-62706E023703}">
                      <ahyp:hlinkClr val="tx"/>
                    </a:ext>
                  </a:extLst>
                </a:hlinkClick>
              </a:rPr>
              <a:t>How to Write a CV</a:t>
            </a:r>
            <a:endParaRPr b="0" i="0" sz="1400" cap="none" strike="noStrike">
              <a:solidFill>
                <a:srgbClr val="002060"/>
              </a:solidFill>
              <a:latin typeface="Arial"/>
              <a:ea typeface="Arial"/>
              <a:cs typeface="Arial"/>
              <a:sym typeface="Arial"/>
            </a:endParaRPr>
          </a:p>
        </p:txBody>
      </p:sp>
      <p:sp>
        <p:nvSpPr>
          <p:cNvPr id="547" name="Google Shape;547;g2c348e0474c_1_635"/>
          <p:cNvSpPr txBox="1"/>
          <p:nvPr/>
        </p:nvSpPr>
        <p:spPr>
          <a:xfrm>
            <a:off x="7150382" y="3160748"/>
            <a:ext cx="4726800" cy="1939500"/>
          </a:xfrm>
          <a:prstGeom prst="rect">
            <a:avLst/>
          </a:prstGeom>
          <a:noFill/>
          <a:ln>
            <a:noFill/>
          </a:ln>
        </p:spPr>
        <p:txBody>
          <a:bodyPr anchorCtr="0" anchor="t" bIns="45700" lIns="91425" spcFirstLastPara="1" rIns="91425" wrap="square" tIns="45700">
            <a:spAutoFit/>
          </a:bodyPr>
          <a:lstStyle/>
          <a:p>
            <a:pPr indent="-285750" lvl="1" marL="285750" marR="0" rtl="0" algn="l">
              <a:lnSpc>
                <a:spcPct val="100000"/>
              </a:lnSpc>
              <a:spcBef>
                <a:spcPts val="0"/>
              </a:spcBef>
              <a:spcAft>
                <a:spcPts val="0"/>
              </a:spcAft>
              <a:buClr>
                <a:schemeClr val="lt1"/>
              </a:buClr>
              <a:buSzPts val="2400"/>
              <a:buFont typeface="Arial"/>
              <a:buChar char="•"/>
            </a:pPr>
            <a:r>
              <a:rPr b="0" i="0" lang="es-CO" sz="2400" u="none" cap="none" strike="noStrike">
                <a:solidFill>
                  <a:schemeClr val="lt1"/>
                </a:solidFill>
                <a:latin typeface="Nunito Sans"/>
                <a:ea typeface="Nunito Sans"/>
                <a:cs typeface="Nunito Sans"/>
                <a:sym typeface="Nunito Sans"/>
              </a:rPr>
              <a:t>What do you take into account to write a CV?</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lt1"/>
              </a:buClr>
              <a:buSzPts val="2400"/>
              <a:buFont typeface="Arial"/>
              <a:buNone/>
            </a:pPr>
            <a:r>
              <a:t/>
            </a:r>
            <a:endParaRPr b="0" i="0" sz="2400" u="none" cap="none" strike="noStrike">
              <a:solidFill>
                <a:schemeClr val="lt1"/>
              </a:solidFill>
              <a:latin typeface="Nunito Sans"/>
              <a:ea typeface="Nunito Sans"/>
              <a:cs typeface="Nunito Sans"/>
              <a:sym typeface="Nunito Sans"/>
            </a:endParaRPr>
          </a:p>
          <a:p>
            <a:pPr indent="-285750" lvl="0" marL="285750" marR="0" rtl="0" algn="l">
              <a:lnSpc>
                <a:spcPct val="100000"/>
              </a:lnSpc>
              <a:spcBef>
                <a:spcPts val="0"/>
              </a:spcBef>
              <a:spcAft>
                <a:spcPts val="0"/>
              </a:spcAft>
              <a:buClr>
                <a:schemeClr val="lt1"/>
              </a:buClr>
              <a:buSzPts val="2400"/>
              <a:buFont typeface="Arial"/>
              <a:buChar char="•"/>
            </a:pPr>
            <a:r>
              <a:rPr b="0" i="0" lang="es-CO" sz="2400" u="none" cap="none" strike="noStrike">
                <a:solidFill>
                  <a:schemeClr val="lt1"/>
                </a:solidFill>
                <a:latin typeface="Nunito Sans"/>
                <a:ea typeface="Nunito Sans"/>
                <a:cs typeface="Nunito Sans"/>
                <a:sym typeface="Nunito Sans"/>
              </a:rPr>
              <a:t>What was a common mistake you made when writing a CV?</a:t>
            </a:r>
            <a:endParaRPr b="0" i="0" sz="1400" u="none" cap="none" strike="noStrike">
              <a:solidFill>
                <a:srgbClr val="000000"/>
              </a:solidFill>
              <a:latin typeface="Arial"/>
              <a:ea typeface="Arial"/>
              <a:cs typeface="Arial"/>
              <a:sym typeface="Arial"/>
            </a:endParaRPr>
          </a:p>
        </p:txBody>
      </p:sp>
      <p:pic>
        <p:nvPicPr>
          <p:cNvPr id="548" name="Google Shape;548;g2c348e0474c_1_635" title="How to write a CV">
            <a:hlinkClick r:id="rId8"/>
          </p:cNvPr>
          <p:cNvPicPr preferRelativeResize="0"/>
          <p:nvPr/>
        </p:nvPicPr>
        <p:blipFill rotWithShape="1">
          <a:blip r:embed="rId9">
            <a:alphaModFix/>
          </a:blip>
          <a:srcRect b="0" l="0" r="0" t="0"/>
          <a:stretch/>
        </p:blipFill>
        <p:spPr>
          <a:xfrm>
            <a:off x="706694" y="2707997"/>
            <a:ext cx="5870985" cy="33171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g1f213c8c16b_0_41"/>
          <p:cNvGrpSpPr/>
          <p:nvPr/>
        </p:nvGrpSpPr>
        <p:grpSpPr>
          <a:xfrm>
            <a:off x="0" y="-1"/>
            <a:ext cx="12192000" cy="6858003"/>
            <a:chOff x="0" y="317351"/>
            <a:chExt cx="12192000" cy="6858003"/>
          </a:xfrm>
        </p:grpSpPr>
        <p:pic>
          <p:nvPicPr>
            <p:cNvPr id="146" name="Google Shape;146;g1f213c8c16b_0_41"/>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147" name="Google Shape;147;g1f213c8c16b_0_4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148" name="Google Shape;148;g1f213c8c16b_0_41"/>
          <p:cNvPicPr preferRelativeResize="0"/>
          <p:nvPr/>
        </p:nvPicPr>
        <p:blipFill rotWithShape="1">
          <a:blip r:embed="rId5">
            <a:alphaModFix/>
          </a:blip>
          <a:srcRect b="0" l="0" r="0" t="0"/>
          <a:stretch/>
        </p:blipFill>
        <p:spPr>
          <a:xfrm>
            <a:off x="601045" y="390743"/>
            <a:ext cx="1088021" cy="378913"/>
          </a:xfrm>
          <a:prstGeom prst="rect">
            <a:avLst/>
          </a:prstGeom>
          <a:noFill/>
          <a:ln>
            <a:noFill/>
          </a:ln>
        </p:spPr>
      </p:pic>
      <p:pic>
        <p:nvPicPr>
          <p:cNvPr id="149" name="Google Shape;149;g1f213c8c16b_0_41"/>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150" name="Google Shape;150;g1f213c8c16b_0_41"/>
          <p:cNvSpPr txBox="1"/>
          <p:nvPr/>
        </p:nvSpPr>
        <p:spPr>
          <a:xfrm>
            <a:off x="2671714" y="268413"/>
            <a:ext cx="71070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0" i="0" lang="es-CO" sz="6600" u="none" cap="none" strike="noStrike">
                <a:solidFill>
                  <a:srgbClr val="D2A6FF"/>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pic>
        <p:nvPicPr>
          <p:cNvPr id="151" name="Google Shape;151;g1f213c8c16b_0_41"/>
          <p:cNvPicPr preferRelativeResize="0"/>
          <p:nvPr/>
        </p:nvPicPr>
        <p:blipFill rotWithShape="1">
          <a:blip r:embed="rId7">
            <a:alphaModFix/>
          </a:blip>
          <a:srcRect b="30733" l="0" r="0" t="0"/>
          <a:stretch/>
        </p:blipFill>
        <p:spPr>
          <a:xfrm>
            <a:off x="877538" y="1734524"/>
            <a:ext cx="3327000" cy="3753300"/>
          </a:xfrm>
          <a:prstGeom prst="roundRect">
            <a:avLst>
              <a:gd fmla="val 8508" name="adj"/>
            </a:avLst>
          </a:prstGeom>
          <a:noFill/>
          <a:ln>
            <a:noFill/>
          </a:ln>
        </p:spPr>
      </p:pic>
      <p:pic>
        <p:nvPicPr>
          <p:cNvPr id="152" name="Google Shape;152;g1f213c8c16b_0_41"/>
          <p:cNvPicPr preferRelativeResize="0"/>
          <p:nvPr/>
        </p:nvPicPr>
        <p:blipFill rotWithShape="1">
          <a:blip r:embed="rId7">
            <a:alphaModFix/>
          </a:blip>
          <a:srcRect b="30733" l="0" r="0" t="0"/>
          <a:stretch/>
        </p:blipFill>
        <p:spPr>
          <a:xfrm>
            <a:off x="4561737" y="1726349"/>
            <a:ext cx="3327000" cy="3753300"/>
          </a:xfrm>
          <a:prstGeom prst="roundRect">
            <a:avLst>
              <a:gd fmla="val 8508" name="adj"/>
            </a:avLst>
          </a:prstGeom>
          <a:noFill/>
          <a:ln>
            <a:noFill/>
          </a:ln>
        </p:spPr>
      </p:pic>
      <p:pic>
        <p:nvPicPr>
          <p:cNvPr id="153" name="Google Shape;153;g1f213c8c16b_0_41"/>
          <p:cNvPicPr preferRelativeResize="0"/>
          <p:nvPr/>
        </p:nvPicPr>
        <p:blipFill rotWithShape="1">
          <a:blip r:embed="rId7">
            <a:alphaModFix/>
          </a:blip>
          <a:srcRect b="30733" l="0" r="0" t="0"/>
          <a:stretch/>
        </p:blipFill>
        <p:spPr>
          <a:xfrm>
            <a:off x="8245936" y="1715958"/>
            <a:ext cx="3327000" cy="3753300"/>
          </a:xfrm>
          <a:prstGeom prst="roundRect">
            <a:avLst>
              <a:gd fmla="val 8508" name="adj"/>
            </a:avLst>
          </a:prstGeom>
          <a:noFill/>
          <a:ln>
            <a:noFill/>
          </a:ln>
        </p:spPr>
      </p:pic>
      <p:sp>
        <p:nvSpPr>
          <p:cNvPr id="154" name="Google Shape;154;g1f213c8c16b_0_41"/>
          <p:cNvSpPr/>
          <p:nvPr/>
        </p:nvSpPr>
        <p:spPr>
          <a:xfrm>
            <a:off x="1201166" y="4609345"/>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 name="Google Shape;155;g1f213c8c16b_0_41"/>
          <p:cNvSpPr txBox="1"/>
          <p:nvPr/>
        </p:nvSpPr>
        <p:spPr>
          <a:xfrm>
            <a:off x="1559271" y="4564955"/>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1 </a:t>
            </a:r>
            <a:endParaRPr b="0" i="0" sz="1400" u="none" cap="none" strike="noStrike">
              <a:solidFill>
                <a:srgbClr val="000000"/>
              </a:solidFill>
              <a:latin typeface="Arial"/>
              <a:ea typeface="Arial"/>
              <a:cs typeface="Arial"/>
              <a:sym typeface="Arial"/>
            </a:endParaRPr>
          </a:p>
        </p:txBody>
      </p:sp>
      <p:sp>
        <p:nvSpPr>
          <p:cNvPr id="156" name="Google Shape;156;g1f213c8c16b_0_41"/>
          <p:cNvSpPr txBox="1"/>
          <p:nvPr/>
        </p:nvSpPr>
        <p:spPr>
          <a:xfrm>
            <a:off x="1379475" y="5086800"/>
            <a:ext cx="20631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O" sz="1800">
                <a:solidFill>
                  <a:srgbClr val="001059"/>
                </a:solidFill>
                <a:latin typeface="Nunito Sans"/>
                <a:ea typeface="Nunito Sans"/>
                <a:cs typeface="Nunito Sans"/>
                <a:sym typeface="Nunito Sans"/>
              </a:rPr>
              <a:t>Review of the use of the resume structure</a:t>
            </a:r>
            <a:endParaRPr b="0" i="0" sz="1400" u="none" cap="none" strike="noStrike">
              <a:solidFill>
                <a:srgbClr val="000000"/>
              </a:solidFill>
              <a:latin typeface="Arial"/>
              <a:ea typeface="Arial"/>
              <a:cs typeface="Arial"/>
              <a:sym typeface="Arial"/>
            </a:endParaRPr>
          </a:p>
        </p:txBody>
      </p:sp>
      <p:sp>
        <p:nvSpPr>
          <p:cNvPr id="157" name="Google Shape;157;g1f213c8c16b_0_41"/>
          <p:cNvSpPr/>
          <p:nvPr/>
        </p:nvSpPr>
        <p:spPr>
          <a:xfrm>
            <a:off x="5036807" y="4631570"/>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g1f213c8c16b_0_41"/>
          <p:cNvSpPr txBox="1"/>
          <p:nvPr/>
        </p:nvSpPr>
        <p:spPr>
          <a:xfrm>
            <a:off x="5394912" y="4587180"/>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2 </a:t>
            </a:r>
            <a:endParaRPr b="0" i="0" sz="1400" u="none" cap="none" strike="noStrike">
              <a:solidFill>
                <a:srgbClr val="000000"/>
              </a:solidFill>
              <a:latin typeface="Arial"/>
              <a:ea typeface="Arial"/>
              <a:cs typeface="Arial"/>
              <a:sym typeface="Arial"/>
            </a:endParaRPr>
          </a:p>
        </p:txBody>
      </p:sp>
      <p:sp>
        <p:nvSpPr>
          <p:cNvPr id="159" name="Google Shape;159;g1f213c8c16b_0_41"/>
          <p:cNvSpPr txBox="1"/>
          <p:nvPr/>
        </p:nvSpPr>
        <p:spPr>
          <a:xfrm>
            <a:off x="5268301" y="5032825"/>
            <a:ext cx="20631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O" sz="1800">
                <a:solidFill>
                  <a:srgbClr val="001059"/>
                </a:solidFill>
                <a:latin typeface="Nunito Sans"/>
                <a:ea typeface="Nunito Sans"/>
                <a:cs typeface="Nunito Sans"/>
                <a:sym typeface="Nunito Sans"/>
              </a:rPr>
              <a:t>Identifying key terms and understanding requirements in IT job postings</a:t>
            </a:r>
            <a:endParaRPr b="0" i="0" sz="1400" u="none" cap="none" strike="noStrike">
              <a:solidFill>
                <a:srgbClr val="000000"/>
              </a:solidFill>
              <a:latin typeface="Arial"/>
              <a:ea typeface="Arial"/>
              <a:cs typeface="Arial"/>
              <a:sym typeface="Arial"/>
            </a:endParaRPr>
          </a:p>
        </p:txBody>
      </p:sp>
      <p:sp>
        <p:nvSpPr>
          <p:cNvPr id="160" name="Google Shape;160;g1f213c8c16b_0_41"/>
          <p:cNvSpPr/>
          <p:nvPr/>
        </p:nvSpPr>
        <p:spPr>
          <a:xfrm>
            <a:off x="8721006" y="4702261"/>
            <a:ext cx="2490300" cy="1860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g1f213c8c16b_0_41"/>
          <p:cNvSpPr txBox="1"/>
          <p:nvPr/>
        </p:nvSpPr>
        <p:spPr>
          <a:xfrm>
            <a:off x="9079111" y="4657871"/>
            <a:ext cx="177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3 </a:t>
            </a:r>
            <a:endParaRPr b="0" i="0" sz="1400" u="none" cap="none" strike="noStrike">
              <a:solidFill>
                <a:srgbClr val="000000"/>
              </a:solidFill>
              <a:latin typeface="Arial"/>
              <a:ea typeface="Arial"/>
              <a:cs typeface="Arial"/>
              <a:sym typeface="Arial"/>
            </a:endParaRPr>
          </a:p>
        </p:txBody>
      </p:sp>
      <p:sp>
        <p:nvSpPr>
          <p:cNvPr id="162" name="Google Shape;162;g1f213c8c16b_0_41"/>
          <p:cNvSpPr txBox="1"/>
          <p:nvPr/>
        </p:nvSpPr>
        <p:spPr>
          <a:xfrm>
            <a:off x="8872425" y="5027325"/>
            <a:ext cx="2198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O" sz="1800">
                <a:solidFill>
                  <a:srgbClr val="001059"/>
                </a:solidFill>
                <a:latin typeface="Nunito Sans"/>
                <a:ea typeface="Nunito Sans"/>
                <a:cs typeface="Nunito Sans"/>
                <a:sym typeface="Nunito Sans"/>
              </a:rPr>
              <a:t>Draft of a Curriculum Vitae (CV) applying the revised structure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g2c348e0474c_1_649"/>
          <p:cNvGrpSpPr/>
          <p:nvPr/>
        </p:nvGrpSpPr>
        <p:grpSpPr>
          <a:xfrm>
            <a:off x="189780" y="51012"/>
            <a:ext cx="9737058" cy="770002"/>
            <a:chOff x="597743" y="203053"/>
            <a:chExt cx="9737058" cy="770002"/>
          </a:xfrm>
        </p:grpSpPr>
        <p:pic>
          <p:nvPicPr>
            <p:cNvPr id="555" name="Google Shape;555;g2c348e0474c_1_649"/>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556" name="Google Shape;556;g2c348e0474c_1_649"/>
            <p:cNvPicPr preferRelativeResize="0"/>
            <p:nvPr/>
          </p:nvPicPr>
          <p:blipFill rotWithShape="1">
            <a:blip r:embed="rId4">
              <a:alphaModFix/>
            </a:blip>
            <a:srcRect b="0" l="0" r="0" t="0"/>
            <a:stretch/>
          </p:blipFill>
          <p:spPr>
            <a:xfrm>
              <a:off x="8911129" y="203053"/>
              <a:ext cx="1423672" cy="770002"/>
            </a:xfrm>
            <a:prstGeom prst="rect">
              <a:avLst/>
            </a:prstGeom>
            <a:noFill/>
            <a:ln>
              <a:noFill/>
            </a:ln>
          </p:spPr>
        </p:pic>
      </p:grpSp>
      <p:sp>
        <p:nvSpPr>
          <p:cNvPr id="557" name="Google Shape;557;g2c348e0474c_1_649"/>
          <p:cNvSpPr txBox="1"/>
          <p:nvPr/>
        </p:nvSpPr>
        <p:spPr>
          <a:xfrm>
            <a:off x="597743" y="885618"/>
            <a:ext cx="28701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Discuss</a:t>
            </a:r>
            <a:endParaRPr b="0" i="0" sz="1400" u="none" cap="none" strike="noStrike">
              <a:solidFill>
                <a:srgbClr val="000000"/>
              </a:solidFill>
              <a:latin typeface="Arial"/>
              <a:ea typeface="Arial"/>
              <a:cs typeface="Arial"/>
              <a:sym typeface="Arial"/>
            </a:endParaRPr>
          </a:p>
        </p:txBody>
      </p:sp>
      <p:sp>
        <p:nvSpPr>
          <p:cNvPr id="558" name="Google Shape;558;g2c348e0474c_1_649"/>
          <p:cNvSpPr txBox="1"/>
          <p:nvPr/>
        </p:nvSpPr>
        <p:spPr>
          <a:xfrm>
            <a:off x="317493" y="2149059"/>
            <a:ext cx="11464800" cy="4556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s-CO" sz="2000" u="none" cap="none" strike="noStrike">
                <a:solidFill>
                  <a:srgbClr val="001059"/>
                </a:solidFill>
                <a:latin typeface="Nunito Sans"/>
                <a:ea typeface="Nunito Sans"/>
                <a:cs typeface="Nunito Sans"/>
                <a:sym typeface="Nunito Sans"/>
              </a:rPr>
              <a:t>1. What is the average time recruiters spend reading a CV, and why is it crucial for job applicants to make their CVs stand out within this short time frame?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s-CO" sz="2000" u="none" cap="none" strike="noStrike">
                <a:solidFill>
                  <a:srgbClr val="001059"/>
                </a:solidFill>
                <a:latin typeface="Nunito Sans"/>
                <a:ea typeface="Nunito Sans"/>
                <a:cs typeface="Nunito Sans"/>
                <a:sym typeface="Nunito Sans"/>
              </a:rPr>
              <a:t>2. What are some common reasons for CV rejection mentioned in the video, and how can </a:t>
            </a:r>
            <a:r>
              <a:rPr lang="es-CO" sz="2000">
                <a:solidFill>
                  <a:srgbClr val="001059"/>
                </a:solidFill>
                <a:latin typeface="Nunito Sans"/>
                <a:ea typeface="Nunito Sans"/>
                <a:cs typeface="Nunito Sans"/>
                <a:sym typeface="Nunito Sans"/>
              </a:rPr>
              <a:t>jobseekers</a:t>
            </a:r>
            <a:r>
              <a:rPr b="0" i="0" lang="es-CO" sz="2000" u="none" cap="none" strike="noStrike">
                <a:solidFill>
                  <a:srgbClr val="001059"/>
                </a:solidFill>
                <a:latin typeface="Nunito Sans"/>
                <a:ea typeface="Nunito Sans"/>
                <a:cs typeface="Nunito Sans"/>
                <a:sym typeface="Nunito Sans"/>
              </a:rPr>
              <a:t> avoid these pitfalls?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s-CO" sz="2000" u="none" cap="none" strike="noStrike">
                <a:solidFill>
                  <a:srgbClr val="001059"/>
                </a:solidFill>
                <a:latin typeface="Nunito Sans"/>
                <a:ea typeface="Nunito Sans"/>
                <a:cs typeface="Nunito Sans"/>
                <a:sym typeface="Nunito Sans"/>
              </a:rPr>
              <a:t>3. What are some key points mentioned for CV length, layout, and personal statement writing?</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s-CO" sz="2000" u="none" cap="none" strike="noStrike">
                <a:solidFill>
                  <a:srgbClr val="001059"/>
                </a:solidFill>
                <a:latin typeface="Nunito Sans"/>
                <a:ea typeface="Nunito Sans"/>
                <a:cs typeface="Nunito Sans"/>
                <a:sym typeface="Nunito Sans"/>
              </a:rPr>
              <a:t>4. Why is it important for </a:t>
            </a:r>
            <a:r>
              <a:rPr lang="es-CO" sz="2000">
                <a:solidFill>
                  <a:srgbClr val="001059"/>
                </a:solidFill>
                <a:latin typeface="Nunito Sans"/>
                <a:ea typeface="Nunito Sans"/>
                <a:cs typeface="Nunito Sans"/>
                <a:sym typeface="Nunito Sans"/>
              </a:rPr>
              <a:t>jobseekers</a:t>
            </a:r>
            <a:r>
              <a:rPr b="0" i="0" lang="es-CO" sz="2000" u="none" cap="none" strike="noStrike">
                <a:solidFill>
                  <a:srgbClr val="001059"/>
                </a:solidFill>
                <a:latin typeface="Nunito Sans"/>
                <a:ea typeface="Nunito Sans"/>
                <a:cs typeface="Nunito Sans"/>
                <a:sym typeface="Nunito Sans"/>
              </a:rPr>
              <a:t> to tailor their CVs to each specific job application, according to the video? How can they achieve this customization effectively?</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s-CO" sz="2000" u="none" cap="none" strike="noStrike">
                <a:solidFill>
                  <a:srgbClr val="001059"/>
                </a:solidFill>
                <a:latin typeface="Nunito Sans"/>
                <a:ea typeface="Nunito Sans"/>
                <a:cs typeface="Nunito Sans"/>
                <a:sym typeface="Nunito Sans"/>
              </a:rPr>
              <a:t>5. In the section about education, what caution does the video give regarding embellishing qualifications on a CV? What are some acceptable ways to highlight educational achievements without misleading the recruiter?</a:t>
            </a:r>
            <a:endParaRPr b="0" i="0" sz="2000" u="none" cap="none" strike="noStrike">
              <a:solidFill>
                <a:srgbClr val="000000"/>
              </a:solidFill>
              <a:latin typeface="Arial"/>
              <a:ea typeface="Arial"/>
              <a:cs typeface="Arial"/>
              <a:sym typeface="Arial"/>
            </a:endParaRPr>
          </a:p>
        </p:txBody>
      </p:sp>
      <p:sp>
        <p:nvSpPr>
          <p:cNvPr id="559" name="Google Shape;559;g2c348e0474c_1_649"/>
          <p:cNvSpPr txBox="1"/>
          <p:nvPr/>
        </p:nvSpPr>
        <p:spPr>
          <a:xfrm>
            <a:off x="597743" y="1582210"/>
            <a:ext cx="5820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Answer the following questions.</a:t>
            </a:r>
            <a:endParaRPr b="0" i="0" sz="1400" u="none" cap="none" strike="noStrike">
              <a:solidFill>
                <a:srgbClr val="000000"/>
              </a:solidFill>
              <a:latin typeface="Arial"/>
              <a:ea typeface="Arial"/>
              <a:cs typeface="Arial"/>
              <a:sym typeface="Arial"/>
            </a:endParaRPr>
          </a:p>
        </p:txBody>
      </p:sp>
      <p:pic>
        <p:nvPicPr>
          <p:cNvPr id="560" name="Google Shape;560;g2c348e0474c_1_649"/>
          <p:cNvPicPr preferRelativeResize="0"/>
          <p:nvPr/>
        </p:nvPicPr>
        <p:blipFill rotWithShape="1">
          <a:blip r:embed="rId5">
            <a:alphaModFix/>
          </a:blip>
          <a:srcRect b="0" l="0" r="0" t="0"/>
          <a:stretch/>
        </p:blipFill>
        <p:spPr>
          <a:xfrm>
            <a:off x="10002119" y="199927"/>
            <a:ext cx="1423991" cy="7700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g2c2ebb45886_0_30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567" name="Google Shape;567;g2c2ebb45886_0_30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g2c2ebb45886_0_303"/>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9" name="Google Shape;569;g2c2ebb45886_0_303"/>
          <p:cNvSpPr txBox="1"/>
          <p:nvPr/>
        </p:nvSpPr>
        <p:spPr>
          <a:xfrm>
            <a:off x="6351451" y="78650"/>
            <a:ext cx="33681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200">
                <a:solidFill>
                  <a:srgbClr val="001059"/>
                </a:solidFill>
                <a:latin typeface="Nunito Sans Black"/>
                <a:ea typeface="Nunito Sans Black"/>
                <a:cs typeface="Nunito Sans Black"/>
                <a:sym typeface="Nunito Sans Black"/>
              </a:rPr>
              <a:t>Understanding and analyzing job offers</a:t>
            </a:r>
            <a:endParaRPr b="0" i="0" sz="3200" u="none" cap="none" strike="noStrike">
              <a:solidFill>
                <a:srgbClr val="001059"/>
              </a:solidFill>
              <a:latin typeface="Nunito Sans Black"/>
              <a:ea typeface="Nunito Sans Black"/>
              <a:cs typeface="Nunito Sans Black"/>
              <a:sym typeface="Nunito Sans Black"/>
            </a:endParaRPr>
          </a:p>
        </p:txBody>
      </p:sp>
      <p:grpSp>
        <p:nvGrpSpPr>
          <p:cNvPr id="570" name="Google Shape;570;g2c2ebb45886_0_303"/>
          <p:cNvGrpSpPr/>
          <p:nvPr/>
        </p:nvGrpSpPr>
        <p:grpSpPr>
          <a:xfrm>
            <a:off x="601045" y="195198"/>
            <a:ext cx="10989910" cy="770002"/>
            <a:chOff x="626478" y="195198"/>
            <a:chExt cx="10989910" cy="770002"/>
          </a:xfrm>
        </p:grpSpPr>
        <p:pic>
          <p:nvPicPr>
            <p:cNvPr id="571" name="Google Shape;571;g2c2ebb45886_0_30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572" name="Google Shape;572;g2c2ebb45886_0_30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573" name="Google Shape;573;g2c2ebb45886_0_30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574" name="Google Shape;574;g2c2ebb45886_0_303"/>
          <p:cNvSpPr txBox="1"/>
          <p:nvPr/>
        </p:nvSpPr>
        <p:spPr>
          <a:xfrm>
            <a:off x="6163900" y="1698950"/>
            <a:ext cx="5956500" cy="23088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Job Title and Description</a:t>
            </a:r>
            <a:endParaRPr sz="2400">
              <a:solidFill>
                <a:srgbClr val="001059"/>
              </a:solidFill>
              <a:latin typeface="Nunito Sans"/>
              <a:ea typeface="Nunito Sans"/>
              <a:cs typeface="Nunito Sans"/>
              <a:sym typeface="Nunito Sans"/>
            </a:endParaRPr>
          </a:p>
          <a:p>
            <a:pPr indent="-381000" lvl="0" marL="457200" marR="0" rtl="0" algn="l">
              <a:lnSpc>
                <a:spcPct val="100000"/>
              </a:lnSpc>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Company Information</a:t>
            </a:r>
            <a:endParaRPr sz="2400">
              <a:solidFill>
                <a:srgbClr val="001059"/>
              </a:solidFill>
              <a:latin typeface="Nunito Sans"/>
              <a:ea typeface="Nunito Sans"/>
              <a:cs typeface="Nunito Sans"/>
              <a:sym typeface="Nunito Sans"/>
            </a:endParaRPr>
          </a:p>
          <a:p>
            <a:pPr indent="-381000" lvl="0" marL="457200" marR="0" rtl="0" algn="l">
              <a:lnSpc>
                <a:spcPct val="100000"/>
              </a:lnSpc>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Required Skills and Experience</a:t>
            </a:r>
            <a:endParaRPr sz="2400">
              <a:solidFill>
                <a:srgbClr val="001059"/>
              </a:solidFill>
              <a:latin typeface="Nunito Sans"/>
              <a:ea typeface="Nunito Sans"/>
              <a:cs typeface="Nunito Sans"/>
              <a:sym typeface="Nunito Sans"/>
            </a:endParaRPr>
          </a:p>
          <a:p>
            <a:pPr indent="-381000" lvl="0" marL="457200" marR="0" rtl="0" algn="l">
              <a:lnSpc>
                <a:spcPct val="100000"/>
              </a:lnSpc>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Responsibilities and Day-to-Day Activities</a:t>
            </a:r>
            <a:endParaRPr sz="2400">
              <a:solidFill>
                <a:srgbClr val="001059"/>
              </a:solidFill>
              <a:latin typeface="Nunito Sans"/>
              <a:ea typeface="Nunito Sans"/>
              <a:cs typeface="Nunito Sans"/>
              <a:sym typeface="Nunito Sans"/>
            </a:endParaRPr>
          </a:p>
          <a:p>
            <a:pPr indent="-381000" lvl="0" marL="457200" marR="0" rtl="0" algn="l">
              <a:lnSpc>
                <a:spcPct val="100000"/>
              </a:lnSpc>
              <a:spcBef>
                <a:spcPts val="0"/>
              </a:spcBef>
              <a:spcAft>
                <a:spcPts val="0"/>
              </a:spcAft>
              <a:buClr>
                <a:srgbClr val="001059"/>
              </a:buClr>
              <a:buSzPts val="2400"/>
              <a:buFont typeface="Nunito Sans"/>
              <a:buChar char="●"/>
            </a:pPr>
            <a:r>
              <a:rPr lang="es-CO" sz="2400">
                <a:solidFill>
                  <a:srgbClr val="001059"/>
                </a:solidFill>
                <a:latin typeface="Nunito Sans"/>
                <a:ea typeface="Nunito Sans"/>
                <a:cs typeface="Nunito Sans"/>
                <a:sym typeface="Nunito Sans"/>
              </a:rPr>
              <a:t>Compensation and Benefits</a:t>
            </a:r>
            <a:endParaRPr sz="2400">
              <a:solidFill>
                <a:srgbClr val="001059"/>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g2c2ebb45886_0_334"/>
          <p:cNvGrpSpPr/>
          <p:nvPr/>
        </p:nvGrpSpPr>
        <p:grpSpPr>
          <a:xfrm>
            <a:off x="0" y="-1"/>
            <a:ext cx="12192000" cy="6858003"/>
            <a:chOff x="0" y="317351"/>
            <a:chExt cx="12192000" cy="6858003"/>
          </a:xfrm>
        </p:grpSpPr>
        <p:pic>
          <p:nvPicPr>
            <p:cNvPr id="581" name="Google Shape;581;g2c2ebb45886_0_33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582" name="Google Shape;582;g2c2ebb45886_0_33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583" name="Google Shape;583;g2c2ebb45886_0_334"/>
          <p:cNvGrpSpPr/>
          <p:nvPr/>
        </p:nvGrpSpPr>
        <p:grpSpPr>
          <a:xfrm>
            <a:off x="626477" y="254641"/>
            <a:ext cx="11251266" cy="983287"/>
            <a:chOff x="626477" y="254641"/>
            <a:chExt cx="11251266" cy="983287"/>
          </a:xfrm>
        </p:grpSpPr>
        <p:pic>
          <p:nvPicPr>
            <p:cNvPr id="584" name="Google Shape;584;g2c2ebb45886_0_334"/>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585" name="Google Shape;585;g2c2ebb45886_0_334"/>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586" name="Google Shape;586;g2c2ebb45886_0_334"/>
          <p:cNvSpPr txBox="1"/>
          <p:nvPr/>
        </p:nvSpPr>
        <p:spPr>
          <a:xfrm>
            <a:off x="143475" y="1186125"/>
            <a:ext cx="119046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lang="es-CO" sz="2600">
                <a:solidFill>
                  <a:schemeClr val="accent2"/>
                </a:solidFill>
                <a:latin typeface="Nunito Sans Black"/>
                <a:ea typeface="Nunito Sans Black"/>
                <a:cs typeface="Nunito Sans Black"/>
                <a:sym typeface="Nunito Sans Black"/>
              </a:rPr>
              <a:t>Job Title and Description:</a:t>
            </a:r>
            <a:r>
              <a:rPr b="1" i="0" lang="es-CO" sz="2600" u="none" cap="none" strike="noStrike">
                <a:solidFill>
                  <a:schemeClr val="accent2"/>
                </a:solidFill>
                <a:latin typeface="Nunito Sans Black"/>
                <a:ea typeface="Nunito Sans Black"/>
                <a:cs typeface="Nunito Sans Black"/>
                <a:sym typeface="Nunito Sans Black"/>
              </a:rPr>
              <a:t> </a:t>
            </a:r>
            <a:br>
              <a:rPr b="1" lang="es-CO" sz="2600">
                <a:solidFill>
                  <a:schemeClr val="lt1"/>
                </a:solidFill>
                <a:latin typeface="Nunito Sans Black"/>
                <a:ea typeface="Nunito Sans Black"/>
                <a:cs typeface="Nunito Sans Black"/>
                <a:sym typeface="Nunito Sans Black"/>
              </a:rPr>
            </a:b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Read the job title and description carefully to understand the responsibilities, tasks, and requirements of the role.</a:t>
            </a: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Identify key technologies, tools, and skills mentioned in the job description and assess whether you possess them or are willing to acquire them.</a:t>
            </a: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Look for opportunities for career growth and development within the role.</a:t>
            </a:r>
            <a:endParaRPr b="1" sz="2600">
              <a:solidFill>
                <a:schemeClr val="lt1"/>
              </a:solidFill>
              <a:latin typeface="Nunito Sans Black"/>
              <a:ea typeface="Nunito Sans Black"/>
              <a:cs typeface="Nunito Sans Black"/>
              <a:sym typeface="Nunito Sans Black"/>
            </a:endParaRPr>
          </a:p>
        </p:txBody>
      </p:sp>
      <p:sp>
        <p:nvSpPr>
          <p:cNvPr id="587" name="Google Shape;587;g2c2ebb45886_0_334"/>
          <p:cNvSpPr txBox="1"/>
          <p:nvPr/>
        </p:nvSpPr>
        <p:spPr>
          <a:xfrm>
            <a:off x="2309550" y="129675"/>
            <a:ext cx="7572900" cy="98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s-CO" sz="3200">
                <a:solidFill>
                  <a:schemeClr val="accent2"/>
                </a:solidFill>
                <a:latin typeface="Nunito Sans Black"/>
                <a:ea typeface="Nunito Sans Black"/>
                <a:cs typeface="Nunito Sans Black"/>
                <a:sym typeface="Nunito Sans Black"/>
              </a:rPr>
              <a:t>Understanding and analyzing job offers</a:t>
            </a:r>
            <a:endParaRPr b="1" sz="3200">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g2c348e0474c_1_461"/>
          <p:cNvGrpSpPr/>
          <p:nvPr/>
        </p:nvGrpSpPr>
        <p:grpSpPr>
          <a:xfrm>
            <a:off x="0" y="-1"/>
            <a:ext cx="12192000" cy="6858003"/>
            <a:chOff x="0" y="317351"/>
            <a:chExt cx="12192000" cy="6858003"/>
          </a:xfrm>
        </p:grpSpPr>
        <p:pic>
          <p:nvPicPr>
            <p:cNvPr id="594" name="Google Shape;594;g2c348e0474c_1_461"/>
            <p:cNvPicPr preferRelativeResize="0"/>
            <p:nvPr/>
          </p:nvPicPr>
          <p:blipFill rotWithShape="1">
            <a:blip r:embed="rId3">
              <a:alphaModFix/>
            </a:blip>
            <a:srcRect b="7535" l="7813" r="7813" t="0"/>
            <a:stretch/>
          </p:blipFill>
          <p:spPr>
            <a:xfrm>
              <a:off x="0" y="317351"/>
              <a:ext cx="12192000" cy="6858003"/>
            </a:xfrm>
            <a:prstGeom prst="rect">
              <a:avLst/>
            </a:prstGeom>
            <a:noFill/>
            <a:ln>
              <a:noFill/>
            </a:ln>
          </p:spPr>
        </p:pic>
        <p:pic>
          <p:nvPicPr>
            <p:cNvPr id="595" name="Google Shape;595;g2c348e0474c_1_461"/>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596" name="Google Shape;596;g2c348e0474c_1_461"/>
          <p:cNvGrpSpPr/>
          <p:nvPr/>
        </p:nvGrpSpPr>
        <p:grpSpPr>
          <a:xfrm>
            <a:off x="626477" y="254641"/>
            <a:ext cx="11251266" cy="983287"/>
            <a:chOff x="626477" y="254641"/>
            <a:chExt cx="11251266" cy="983287"/>
          </a:xfrm>
        </p:grpSpPr>
        <p:pic>
          <p:nvPicPr>
            <p:cNvPr id="597" name="Google Shape;597;g2c348e0474c_1_461"/>
            <p:cNvPicPr preferRelativeResize="0"/>
            <p:nvPr/>
          </p:nvPicPr>
          <p:blipFill rotWithShape="1">
            <a:blip r:embed="rId5">
              <a:alphaModFix/>
            </a:blip>
            <a:srcRect b="0" l="0" r="0" t="0"/>
            <a:stretch/>
          </p:blipFill>
          <p:spPr>
            <a:xfrm>
              <a:off x="10059722" y="254641"/>
              <a:ext cx="1818021" cy="983287"/>
            </a:xfrm>
            <a:prstGeom prst="rect">
              <a:avLst/>
            </a:prstGeom>
            <a:noFill/>
            <a:ln>
              <a:noFill/>
            </a:ln>
          </p:spPr>
        </p:pic>
        <p:pic>
          <p:nvPicPr>
            <p:cNvPr id="598" name="Google Shape;598;g2c348e0474c_1_461"/>
            <p:cNvPicPr preferRelativeResize="0"/>
            <p:nvPr/>
          </p:nvPicPr>
          <p:blipFill rotWithShape="1">
            <a:blip r:embed="rId6">
              <a:alphaModFix/>
            </a:blip>
            <a:srcRect b="0" l="0" r="0" t="0"/>
            <a:stretch/>
          </p:blipFill>
          <p:spPr>
            <a:xfrm>
              <a:off x="626477" y="484081"/>
              <a:ext cx="1505800" cy="524408"/>
            </a:xfrm>
            <a:prstGeom prst="rect">
              <a:avLst/>
            </a:prstGeom>
            <a:noFill/>
            <a:ln>
              <a:noFill/>
            </a:ln>
          </p:spPr>
        </p:pic>
      </p:grpSp>
      <p:sp>
        <p:nvSpPr>
          <p:cNvPr id="599" name="Google Shape;599;g2c348e0474c_1_461"/>
          <p:cNvSpPr txBox="1"/>
          <p:nvPr/>
        </p:nvSpPr>
        <p:spPr>
          <a:xfrm>
            <a:off x="143475" y="1186125"/>
            <a:ext cx="11904600" cy="550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lang="es-CO" sz="2600">
                <a:solidFill>
                  <a:schemeClr val="accent2"/>
                </a:solidFill>
                <a:latin typeface="Nunito Sans Black"/>
                <a:ea typeface="Nunito Sans Black"/>
                <a:cs typeface="Nunito Sans Black"/>
                <a:sym typeface="Nunito Sans Black"/>
              </a:rPr>
              <a:t>Job Title and Description:</a:t>
            </a:r>
            <a:r>
              <a:rPr b="1" i="0" lang="es-CO" sz="2600" u="none" cap="none" strike="noStrike">
                <a:solidFill>
                  <a:schemeClr val="accent2"/>
                </a:solidFill>
                <a:latin typeface="Nunito Sans Black"/>
                <a:ea typeface="Nunito Sans Black"/>
                <a:cs typeface="Nunito Sans Black"/>
                <a:sym typeface="Nunito Sans Black"/>
              </a:rPr>
              <a:t> </a:t>
            </a:r>
            <a:br>
              <a:rPr b="1" lang="es-CO" sz="2600">
                <a:solidFill>
                  <a:schemeClr val="lt1"/>
                </a:solidFill>
                <a:latin typeface="Nunito Sans Black"/>
                <a:ea typeface="Nunito Sans Black"/>
                <a:cs typeface="Nunito Sans Black"/>
                <a:sym typeface="Nunito Sans Black"/>
              </a:rPr>
            </a:b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Read the job title and description carefully to understand the responsibilities, tasks, and requirements of the role.</a:t>
            </a: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Identify key technologies, tools, and skills mentioned in the job description and assess whether you possess them or are willing to acquire them.</a:t>
            </a:r>
            <a:endParaRPr b="1" sz="2600">
              <a:solidFill>
                <a:schemeClr val="lt1"/>
              </a:solidFill>
              <a:latin typeface="Nunito Sans Black"/>
              <a:ea typeface="Nunito Sans Black"/>
              <a:cs typeface="Nunito Sans Black"/>
              <a:sym typeface="Nunito Sans Black"/>
            </a:endParaRPr>
          </a:p>
          <a:p>
            <a:pPr indent="-393700" lvl="0" marL="457200" rtl="0" algn="just">
              <a:spcBef>
                <a:spcPts val="0"/>
              </a:spcBef>
              <a:spcAft>
                <a:spcPts val="0"/>
              </a:spcAft>
              <a:buClr>
                <a:schemeClr val="lt1"/>
              </a:buClr>
              <a:buSzPts val="2600"/>
              <a:buFont typeface="Nunito Sans Black"/>
              <a:buChar char="●"/>
            </a:pPr>
            <a:r>
              <a:rPr b="1" lang="es-CO" sz="2600">
                <a:solidFill>
                  <a:schemeClr val="lt1"/>
                </a:solidFill>
                <a:latin typeface="Nunito Sans Black"/>
                <a:ea typeface="Nunito Sans Black"/>
                <a:cs typeface="Nunito Sans Black"/>
                <a:sym typeface="Nunito Sans Black"/>
              </a:rPr>
              <a:t>Look for opportunities for career growth and development within the role.</a:t>
            </a:r>
            <a:endParaRPr b="1" sz="2600">
              <a:solidFill>
                <a:schemeClr val="lt1"/>
              </a:solidFill>
              <a:latin typeface="Nunito Sans Black"/>
              <a:ea typeface="Nunito Sans Black"/>
              <a:cs typeface="Nunito Sans Black"/>
              <a:sym typeface="Nunito Sans Black"/>
            </a:endParaRPr>
          </a:p>
        </p:txBody>
      </p:sp>
      <p:sp>
        <p:nvSpPr>
          <p:cNvPr id="600" name="Google Shape;600;g2c348e0474c_1_461"/>
          <p:cNvSpPr txBox="1"/>
          <p:nvPr/>
        </p:nvSpPr>
        <p:spPr>
          <a:xfrm>
            <a:off x="2309550" y="129675"/>
            <a:ext cx="7572900" cy="98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s-CO" sz="3200">
                <a:solidFill>
                  <a:schemeClr val="accent2"/>
                </a:solidFill>
                <a:latin typeface="Nunito Sans Black"/>
                <a:ea typeface="Nunito Sans Black"/>
                <a:cs typeface="Nunito Sans Black"/>
                <a:sym typeface="Nunito Sans Black"/>
              </a:rPr>
              <a:t>Understanding and analyzing job offers</a:t>
            </a:r>
            <a:endParaRPr b="1" sz="3200">
              <a:solidFill>
                <a:schemeClr val="accent2"/>
              </a:solidFill>
              <a:latin typeface="Nunito Sans Black"/>
              <a:ea typeface="Nunito Sans Black"/>
              <a:cs typeface="Nunito Sans Black"/>
              <a:sym typeface="Nunito Sans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g2c2ebb45886_0_374"/>
          <p:cNvGrpSpPr/>
          <p:nvPr/>
        </p:nvGrpSpPr>
        <p:grpSpPr>
          <a:xfrm>
            <a:off x="0" y="-1"/>
            <a:ext cx="12192000" cy="6858003"/>
            <a:chOff x="0" y="317351"/>
            <a:chExt cx="12192000" cy="6858003"/>
          </a:xfrm>
        </p:grpSpPr>
        <p:pic>
          <p:nvPicPr>
            <p:cNvPr id="607" name="Google Shape;607;g2c2ebb45886_0_374"/>
            <p:cNvPicPr preferRelativeResize="0"/>
            <p:nvPr/>
          </p:nvPicPr>
          <p:blipFill rotWithShape="1">
            <a:blip r:embed="rId3">
              <a:alphaModFix/>
            </a:blip>
            <a:srcRect b="7534" l="7812" r="7813" t="0"/>
            <a:stretch/>
          </p:blipFill>
          <p:spPr>
            <a:xfrm>
              <a:off x="0" y="317351"/>
              <a:ext cx="12192000" cy="6858003"/>
            </a:xfrm>
            <a:prstGeom prst="rect">
              <a:avLst/>
            </a:prstGeom>
            <a:noFill/>
            <a:ln>
              <a:noFill/>
            </a:ln>
          </p:spPr>
        </p:pic>
        <p:pic>
          <p:nvPicPr>
            <p:cNvPr id="608" name="Google Shape;608;g2c2ebb45886_0_374"/>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609" name="Google Shape;609;g2c2ebb45886_0_374"/>
          <p:cNvPicPr preferRelativeResize="0"/>
          <p:nvPr/>
        </p:nvPicPr>
        <p:blipFill>
          <a:blip r:embed="rId5">
            <a:alphaModFix/>
          </a:blip>
          <a:stretch>
            <a:fillRect/>
          </a:stretch>
        </p:blipFill>
        <p:spPr>
          <a:xfrm>
            <a:off x="1524001" y="0"/>
            <a:ext cx="9143992" cy="68579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2c348e0474c_1_593"/>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616" name="Google Shape;616;g2c348e0474c_1_593"/>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 name="Google Shape;617;g2c348e0474c_1_593"/>
          <p:cNvSpPr/>
          <p:nvPr/>
        </p:nvSpPr>
        <p:spPr>
          <a:xfrm>
            <a:off x="5772927" y="1359834"/>
            <a:ext cx="4861800" cy="635100"/>
          </a:xfrm>
          <a:prstGeom prst="rect">
            <a:avLst/>
          </a:prstGeom>
          <a:solidFill>
            <a:srgbClr val="D2A6FF">
              <a:alpha val="8706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 name="Google Shape;618;g2c348e0474c_1_593"/>
          <p:cNvSpPr txBox="1"/>
          <p:nvPr/>
        </p:nvSpPr>
        <p:spPr>
          <a:xfrm>
            <a:off x="6096000" y="1292633"/>
            <a:ext cx="45387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Write your CV</a:t>
            </a:r>
            <a:endParaRPr b="0" i="0" sz="1400" u="none" cap="none" strike="noStrike">
              <a:solidFill>
                <a:srgbClr val="000000"/>
              </a:solidFill>
              <a:latin typeface="Arial"/>
              <a:ea typeface="Arial"/>
              <a:cs typeface="Arial"/>
              <a:sym typeface="Arial"/>
            </a:endParaRPr>
          </a:p>
        </p:txBody>
      </p:sp>
      <p:grpSp>
        <p:nvGrpSpPr>
          <p:cNvPr id="619" name="Google Shape;619;g2c348e0474c_1_593"/>
          <p:cNvGrpSpPr/>
          <p:nvPr/>
        </p:nvGrpSpPr>
        <p:grpSpPr>
          <a:xfrm>
            <a:off x="601045" y="195198"/>
            <a:ext cx="10989910" cy="770002"/>
            <a:chOff x="626478" y="195198"/>
            <a:chExt cx="10989910" cy="770002"/>
          </a:xfrm>
        </p:grpSpPr>
        <p:pic>
          <p:nvPicPr>
            <p:cNvPr id="620" name="Google Shape;620;g2c348e0474c_1_593"/>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621" name="Google Shape;621;g2c348e0474c_1_593"/>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622" name="Google Shape;622;g2c348e0474c_1_593"/>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623" name="Google Shape;623;g2c348e0474c_1_593"/>
          <p:cNvSpPr txBox="1"/>
          <p:nvPr/>
        </p:nvSpPr>
        <p:spPr>
          <a:xfrm>
            <a:off x="6296077" y="2389467"/>
            <a:ext cx="5050500" cy="37866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Choose a job offer from </a:t>
            </a:r>
            <a:r>
              <a:rPr b="0" i="0" lang="es-CO" sz="2400" u="sng" cap="none" strike="noStrike">
                <a:solidFill>
                  <a:schemeClr val="hlink"/>
                </a:solidFill>
                <a:latin typeface="Nunito Sans"/>
                <a:ea typeface="Nunito Sans"/>
                <a:cs typeface="Nunito Sans"/>
                <a:sym typeface="Nunito Sans"/>
                <a:hlinkClick r:id="rId7"/>
              </a:rPr>
              <a:t>the list</a:t>
            </a:r>
            <a:r>
              <a:rPr lang="es-CO"/>
              <a:t>.</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342900" lvl="0" marL="3429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Create a CV taking into account all the tips provided during this class.</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342900" lvl="0" marL="3429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Present it to the class and explain why your CV can be successful in the selection process.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g1f213c8c16b_0_222"/>
          <p:cNvGrpSpPr/>
          <p:nvPr/>
        </p:nvGrpSpPr>
        <p:grpSpPr>
          <a:xfrm>
            <a:off x="0" y="-1"/>
            <a:ext cx="12192000" cy="6858003"/>
            <a:chOff x="0" y="317351"/>
            <a:chExt cx="12192000" cy="6858003"/>
          </a:xfrm>
        </p:grpSpPr>
        <p:pic>
          <p:nvPicPr>
            <p:cNvPr id="630" name="Google Shape;630;g1f213c8c16b_0_222"/>
            <p:cNvPicPr preferRelativeResize="0"/>
            <p:nvPr/>
          </p:nvPicPr>
          <p:blipFill rotWithShape="1">
            <a:blip r:embed="rId3">
              <a:alphaModFix/>
            </a:blip>
            <a:srcRect b="7533" l="7812" r="7813" t="0"/>
            <a:stretch/>
          </p:blipFill>
          <p:spPr>
            <a:xfrm>
              <a:off x="0" y="317351"/>
              <a:ext cx="12192000" cy="6858003"/>
            </a:xfrm>
            <a:prstGeom prst="rect">
              <a:avLst/>
            </a:prstGeom>
            <a:noFill/>
            <a:ln>
              <a:noFill/>
            </a:ln>
          </p:spPr>
        </p:pic>
        <p:pic>
          <p:nvPicPr>
            <p:cNvPr id="631" name="Google Shape;631;g1f213c8c16b_0_222"/>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pic>
        <p:nvPicPr>
          <p:cNvPr id="632" name="Google Shape;632;g1f213c8c16b_0_222"/>
          <p:cNvPicPr preferRelativeResize="0"/>
          <p:nvPr/>
        </p:nvPicPr>
        <p:blipFill rotWithShape="1">
          <a:blip r:embed="rId5">
            <a:alphaModFix/>
          </a:blip>
          <a:srcRect b="0" l="0" r="0" t="0"/>
          <a:stretch/>
        </p:blipFill>
        <p:spPr>
          <a:xfrm>
            <a:off x="2340554" y="1970769"/>
            <a:ext cx="7510888" cy="2916463"/>
          </a:xfrm>
          <a:prstGeom prst="rect">
            <a:avLst/>
          </a:prstGeom>
          <a:noFill/>
          <a:ln>
            <a:noFill/>
          </a:ln>
        </p:spPr>
      </p:pic>
      <p:pic>
        <p:nvPicPr>
          <p:cNvPr id="633" name="Google Shape;633;g1f213c8c16b_0_222"/>
          <p:cNvPicPr preferRelativeResize="0"/>
          <p:nvPr/>
        </p:nvPicPr>
        <p:blipFill rotWithShape="1">
          <a:blip r:embed="rId6">
            <a:alphaModFix/>
          </a:blip>
          <a:srcRect b="0" l="0" r="0" t="0"/>
          <a:stretch/>
        </p:blipFill>
        <p:spPr>
          <a:xfrm>
            <a:off x="4592280" y="324169"/>
            <a:ext cx="3007440" cy="1441065"/>
          </a:xfrm>
          <a:prstGeom prst="rect">
            <a:avLst/>
          </a:prstGeom>
          <a:noFill/>
          <a:ln>
            <a:noFill/>
          </a:ln>
        </p:spPr>
      </p:pic>
      <p:pic>
        <p:nvPicPr>
          <p:cNvPr id="634" name="Google Shape;634;g1f213c8c16b_0_222"/>
          <p:cNvPicPr preferRelativeResize="0"/>
          <p:nvPr/>
        </p:nvPicPr>
        <p:blipFill rotWithShape="1">
          <a:blip r:embed="rId7">
            <a:alphaModFix/>
          </a:blip>
          <a:srcRect b="0" l="0" r="0" t="0"/>
          <a:stretch/>
        </p:blipFill>
        <p:spPr>
          <a:xfrm>
            <a:off x="9712776" y="5933677"/>
            <a:ext cx="2164967" cy="669682"/>
          </a:xfrm>
          <a:prstGeom prst="rect">
            <a:avLst/>
          </a:prstGeom>
          <a:noFill/>
          <a:ln>
            <a:noFill/>
          </a:ln>
        </p:spPr>
      </p:pic>
      <p:grpSp>
        <p:nvGrpSpPr>
          <p:cNvPr id="635" name="Google Shape;635;g1f213c8c16b_0_222"/>
          <p:cNvGrpSpPr/>
          <p:nvPr/>
        </p:nvGrpSpPr>
        <p:grpSpPr>
          <a:xfrm>
            <a:off x="626477" y="254641"/>
            <a:ext cx="11251266" cy="983287"/>
            <a:chOff x="626477" y="254641"/>
            <a:chExt cx="11251266" cy="983287"/>
          </a:xfrm>
        </p:grpSpPr>
        <p:pic>
          <p:nvPicPr>
            <p:cNvPr id="636" name="Google Shape;636;g1f213c8c16b_0_222"/>
            <p:cNvPicPr preferRelativeResize="0"/>
            <p:nvPr/>
          </p:nvPicPr>
          <p:blipFill rotWithShape="1">
            <a:blip r:embed="rId8">
              <a:alphaModFix/>
            </a:blip>
            <a:srcRect b="0" l="0" r="0" t="0"/>
            <a:stretch/>
          </p:blipFill>
          <p:spPr>
            <a:xfrm>
              <a:off x="10059722" y="254641"/>
              <a:ext cx="1818021" cy="983287"/>
            </a:xfrm>
            <a:prstGeom prst="rect">
              <a:avLst/>
            </a:prstGeom>
            <a:noFill/>
            <a:ln>
              <a:noFill/>
            </a:ln>
          </p:spPr>
        </p:pic>
        <p:pic>
          <p:nvPicPr>
            <p:cNvPr id="637" name="Google Shape;637;g1f213c8c16b_0_222"/>
            <p:cNvPicPr preferRelativeResize="0"/>
            <p:nvPr/>
          </p:nvPicPr>
          <p:blipFill rotWithShape="1">
            <a:blip r:embed="rId9">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2c2ebb61644_0_0"/>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169" name="Google Shape;169;g2c2ebb61644_0_0"/>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g2c2ebb61644_0_0"/>
          <p:cNvSpPr/>
          <p:nvPr/>
        </p:nvSpPr>
        <p:spPr>
          <a:xfrm>
            <a:off x="5772927" y="1111209"/>
            <a:ext cx="3879000" cy="6351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g2c2ebb61644_0_0"/>
          <p:cNvSpPr txBox="1"/>
          <p:nvPr/>
        </p:nvSpPr>
        <p:spPr>
          <a:xfrm>
            <a:off x="5841500" y="1136400"/>
            <a:ext cx="3564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3200" u="sng" cap="none" strike="noStrike">
                <a:solidFill>
                  <a:schemeClr val="hlink"/>
                </a:solidFill>
                <a:latin typeface="Nunito Sans Black"/>
                <a:ea typeface="Nunito Sans Black"/>
                <a:cs typeface="Nunito Sans Black"/>
                <a:sym typeface="Nunito Sans Black"/>
                <a:hlinkClick r:id="rId4"/>
              </a:rPr>
              <a:t>LET’S PLAY!</a:t>
            </a:r>
            <a:endParaRPr b="0" i="0" sz="1050" u="none" cap="none" strike="noStrike">
              <a:solidFill>
                <a:srgbClr val="001059"/>
              </a:solidFill>
              <a:latin typeface="Arial"/>
              <a:ea typeface="Arial"/>
              <a:cs typeface="Arial"/>
              <a:sym typeface="Arial"/>
            </a:endParaRPr>
          </a:p>
        </p:txBody>
      </p:sp>
      <p:grpSp>
        <p:nvGrpSpPr>
          <p:cNvPr id="172" name="Google Shape;172;g2c2ebb61644_0_0"/>
          <p:cNvGrpSpPr/>
          <p:nvPr/>
        </p:nvGrpSpPr>
        <p:grpSpPr>
          <a:xfrm>
            <a:off x="601045" y="195198"/>
            <a:ext cx="10989910" cy="770002"/>
            <a:chOff x="626478" y="195198"/>
            <a:chExt cx="10989910" cy="770002"/>
          </a:xfrm>
        </p:grpSpPr>
        <p:pic>
          <p:nvPicPr>
            <p:cNvPr id="173" name="Google Shape;173;g2c2ebb61644_0_0"/>
            <p:cNvPicPr preferRelativeResize="0"/>
            <p:nvPr/>
          </p:nvPicPr>
          <p:blipFill rotWithShape="1">
            <a:blip r:embed="rId5">
              <a:alphaModFix/>
            </a:blip>
            <a:srcRect b="0" l="0" r="0" t="0"/>
            <a:stretch/>
          </p:blipFill>
          <p:spPr>
            <a:xfrm>
              <a:off x="10192397" y="195198"/>
              <a:ext cx="1423991" cy="770002"/>
            </a:xfrm>
            <a:prstGeom prst="rect">
              <a:avLst/>
            </a:prstGeom>
            <a:noFill/>
            <a:ln>
              <a:noFill/>
            </a:ln>
          </p:spPr>
        </p:pic>
        <p:pic>
          <p:nvPicPr>
            <p:cNvPr id="174" name="Google Shape;174;g2c2ebb61644_0_0"/>
            <p:cNvPicPr preferRelativeResize="0"/>
            <p:nvPr/>
          </p:nvPicPr>
          <p:blipFill rotWithShape="1">
            <a:blip r:embed="rId6">
              <a:alphaModFix/>
            </a:blip>
            <a:srcRect b="0" l="0" r="0" t="0"/>
            <a:stretch/>
          </p:blipFill>
          <p:spPr>
            <a:xfrm>
              <a:off x="626478" y="390743"/>
              <a:ext cx="1088021" cy="378913"/>
            </a:xfrm>
            <a:prstGeom prst="rect">
              <a:avLst/>
            </a:prstGeom>
            <a:noFill/>
            <a:ln>
              <a:noFill/>
            </a:ln>
          </p:spPr>
        </p:pic>
      </p:grpSp>
      <p:pic>
        <p:nvPicPr>
          <p:cNvPr id="175" name="Google Shape;175;g2c2ebb61644_0_0"/>
          <p:cNvPicPr preferRelativeResize="0"/>
          <p:nvPr/>
        </p:nvPicPr>
        <p:blipFill rotWithShape="1">
          <a:blip r:embed="rId7">
            <a:alphaModFix/>
          </a:blip>
          <a:srcRect b="0" l="0" r="0" t="0"/>
          <a:stretch/>
        </p:blipFill>
        <p:spPr>
          <a:xfrm>
            <a:off x="518330" y="5353058"/>
            <a:ext cx="2339171" cy="11208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g2c348e0474c_1_269"/>
          <p:cNvGrpSpPr/>
          <p:nvPr/>
        </p:nvGrpSpPr>
        <p:grpSpPr>
          <a:xfrm>
            <a:off x="0" y="-1"/>
            <a:ext cx="12192000" cy="6858003"/>
            <a:chOff x="0" y="317351"/>
            <a:chExt cx="12192000" cy="6858003"/>
          </a:xfrm>
        </p:grpSpPr>
        <p:pic>
          <p:nvPicPr>
            <p:cNvPr id="182" name="Google Shape;182;g2c348e0474c_1_269"/>
            <p:cNvPicPr preferRelativeResize="0"/>
            <p:nvPr/>
          </p:nvPicPr>
          <p:blipFill rotWithShape="1">
            <a:blip r:embed="rId3">
              <a:alphaModFix/>
            </a:blip>
            <a:srcRect b="7535" l="7813" r="7805" t="0"/>
            <a:stretch/>
          </p:blipFill>
          <p:spPr>
            <a:xfrm>
              <a:off x="0" y="317351"/>
              <a:ext cx="12192000" cy="6858003"/>
            </a:xfrm>
            <a:prstGeom prst="rect">
              <a:avLst/>
            </a:prstGeom>
            <a:noFill/>
            <a:ln>
              <a:noFill/>
            </a:ln>
          </p:spPr>
        </p:pic>
        <p:pic>
          <p:nvPicPr>
            <p:cNvPr id="183" name="Google Shape;183;g2c348e0474c_1_269"/>
            <p:cNvPicPr preferRelativeResize="0"/>
            <p:nvPr/>
          </p:nvPicPr>
          <p:blipFill rotWithShape="1">
            <a:blip r:embed="rId4">
              <a:alphaModFix/>
            </a:blip>
            <a:srcRect b="0" l="0" r="0" t="0"/>
            <a:stretch/>
          </p:blipFill>
          <p:spPr>
            <a:xfrm>
              <a:off x="0" y="317351"/>
              <a:ext cx="12192000" cy="6858000"/>
            </a:xfrm>
            <a:prstGeom prst="rect">
              <a:avLst/>
            </a:prstGeom>
            <a:noFill/>
            <a:ln>
              <a:noFill/>
            </a:ln>
          </p:spPr>
        </p:pic>
      </p:grpSp>
      <p:grpSp>
        <p:nvGrpSpPr>
          <p:cNvPr id="184" name="Google Shape;184;g2c348e0474c_1_269"/>
          <p:cNvGrpSpPr/>
          <p:nvPr/>
        </p:nvGrpSpPr>
        <p:grpSpPr>
          <a:xfrm>
            <a:off x="7884542" y="4073753"/>
            <a:ext cx="2490300" cy="546182"/>
            <a:chOff x="246250" y="4033948"/>
            <a:chExt cx="2490300" cy="546182"/>
          </a:xfrm>
        </p:grpSpPr>
        <p:sp>
          <p:nvSpPr>
            <p:cNvPr id="185" name="Google Shape;185;g2c348e0474c_1_269"/>
            <p:cNvSpPr/>
            <p:nvPr/>
          </p:nvSpPr>
          <p:spPr>
            <a:xfrm>
              <a:off x="246250" y="4033948"/>
              <a:ext cx="2490300" cy="507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g2c348e0474c_1_269">
              <a:hlinkClick r:id="rId5"/>
            </p:cNvPr>
            <p:cNvSpPr txBox="1"/>
            <p:nvPr/>
          </p:nvSpPr>
          <p:spPr>
            <a:xfrm>
              <a:off x="463426" y="4056930"/>
              <a:ext cx="2055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sng" cap="none" strike="noStrike">
                  <a:solidFill>
                    <a:schemeClr val="hlink"/>
                  </a:solidFill>
                  <a:latin typeface="Nunito Sans Black"/>
                  <a:ea typeface="Nunito Sans Black"/>
                  <a:cs typeface="Nunito Sans Black"/>
                  <a:sym typeface="Nunito Sans Black"/>
                  <a:hlinkClick r:id="rId6"/>
                </a:rPr>
                <a:t>Play here </a:t>
              </a:r>
              <a:endParaRPr b="0" i="0" sz="1400" u="none" cap="none" strike="noStrike">
                <a:solidFill>
                  <a:srgbClr val="000000"/>
                </a:solidFill>
                <a:latin typeface="Arial"/>
                <a:ea typeface="Arial"/>
                <a:cs typeface="Arial"/>
                <a:sym typeface="Arial"/>
              </a:endParaRPr>
            </a:p>
          </p:txBody>
        </p:sp>
      </p:grpSp>
      <p:pic>
        <p:nvPicPr>
          <p:cNvPr id="187" name="Google Shape;187;g2c348e0474c_1_269"/>
          <p:cNvPicPr preferRelativeResize="0"/>
          <p:nvPr/>
        </p:nvPicPr>
        <p:blipFill rotWithShape="1">
          <a:blip r:embed="rId7">
            <a:alphaModFix/>
          </a:blip>
          <a:srcRect b="0" l="0" r="0" t="0"/>
          <a:stretch/>
        </p:blipFill>
        <p:spPr>
          <a:xfrm>
            <a:off x="601045" y="390743"/>
            <a:ext cx="1088021" cy="378913"/>
          </a:xfrm>
          <a:prstGeom prst="rect">
            <a:avLst/>
          </a:prstGeom>
          <a:noFill/>
          <a:ln>
            <a:noFill/>
          </a:ln>
        </p:spPr>
      </p:pic>
      <p:pic>
        <p:nvPicPr>
          <p:cNvPr id="188" name="Google Shape;188;g2c348e0474c_1_269"/>
          <p:cNvPicPr preferRelativeResize="0"/>
          <p:nvPr/>
        </p:nvPicPr>
        <p:blipFill rotWithShape="1">
          <a:blip r:embed="rId8">
            <a:alphaModFix/>
          </a:blip>
          <a:srcRect b="0" l="0" r="0" t="0"/>
          <a:stretch/>
        </p:blipFill>
        <p:spPr>
          <a:xfrm>
            <a:off x="10231904" y="195198"/>
            <a:ext cx="1423672" cy="770002"/>
          </a:xfrm>
          <a:prstGeom prst="rect">
            <a:avLst/>
          </a:prstGeom>
          <a:noFill/>
          <a:ln>
            <a:noFill/>
          </a:ln>
        </p:spPr>
      </p:pic>
      <p:sp>
        <p:nvSpPr>
          <p:cNvPr id="189" name="Google Shape;189;g2c348e0474c_1_269"/>
          <p:cNvSpPr/>
          <p:nvPr/>
        </p:nvSpPr>
        <p:spPr>
          <a:xfrm>
            <a:off x="3968151" y="1120808"/>
            <a:ext cx="3916500" cy="507300"/>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g2c348e0474c_1_269"/>
          <p:cNvSpPr txBox="1"/>
          <p:nvPr/>
        </p:nvSpPr>
        <p:spPr>
          <a:xfrm>
            <a:off x="2095028" y="1788212"/>
            <a:ext cx="8001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Nunito Sans"/>
                <a:ea typeface="Nunito Sans"/>
                <a:cs typeface="Nunito Sans"/>
                <a:sym typeface="Nunito Sans"/>
              </a:rPr>
              <a:t>Discuss the questions you get on the game.</a:t>
            </a:r>
            <a:endParaRPr b="0" i="0" sz="1600" u="none" cap="none" strike="noStrike">
              <a:solidFill>
                <a:srgbClr val="000000"/>
              </a:solidFill>
              <a:latin typeface="Arial"/>
              <a:ea typeface="Arial"/>
              <a:cs typeface="Arial"/>
              <a:sym typeface="Arial"/>
            </a:endParaRPr>
          </a:p>
        </p:txBody>
      </p:sp>
      <p:sp>
        <p:nvSpPr>
          <p:cNvPr id="191" name="Google Shape;191;g2c348e0474c_1_269"/>
          <p:cNvSpPr txBox="1"/>
          <p:nvPr/>
        </p:nvSpPr>
        <p:spPr>
          <a:xfrm>
            <a:off x="3968151" y="1152618"/>
            <a:ext cx="391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Warm up</a:t>
            </a:r>
            <a:endParaRPr b="0" i="0" sz="1400" u="none" cap="none" strike="noStrike">
              <a:solidFill>
                <a:srgbClr val="000000"/>
              </a:solidFill>
              <a:latin typeface="Arial"/>
              <a:ea typeface="Arial"/>
              <a:cs typeface="Arial"/>
              <a:sym typeface="Arial"/>
            </a:endParaRPr>
          </a:p>
        </p:txBody>
      </p:sp>
      <p:pic>
        <p:nvPicPr>
          <p:cNvPr id="192" name="Google Shape;192;g2c348e0474c_1_269"/>
          <p:cNvPicPr preferRelativeResize="0"/>
          <p:nvPr/>
        </p:nvPicPr>
        <p:blipFill rotWithShape="1">
          <a:blip r:embed="rId9">
            <a:alphaModFix/>
          </a:blip>
          <a:srcRect b="12633" l="0" r="0" t="0"/>
          <a:stretch/>
        </p:blipFill>
        <p:spPr>
          <a:xfrm>
            <a:off x="1088951" y="2557869"/>
            <a:ext cx="5367000" cy="38127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2c2ebb45886_0_287"/>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199" name="Google Shape;199;g2c2ebb45886_0_287"/>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g2c2ebb45886_0_287"/>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g2c2ebb45886_0_287"/>
          <p:cNvSpPr txBox="1"/>
          <p:nvPr/>
        </p:nvSpPr>
        <p:spPr>
          <a:xfrm>
            <a:off x="6351451" y="403700"/>
            <a:ext cx="3368100" cy="9198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es-CO" sz="2500">
                <a:solidFill>
                  <a:srgbClr val="1F2072"/>
                </a:solidFill>
                <a:latin typeface="Nunito Sans Black"/>
                <a:ea typeface="Nunito Sans Black"/>
                <a:cs typeface="Nunito Sans Black"/>
                <a:sym typeface="Nunito Sans Black"/>
              </a:rPr>
              <a:t>TERMINOLOGY FOR IT JOB OFFERS</a:t>
            </a:r>
            <a:endParaRPr sz="3200">
              <a:solidFill>
                <a:srgbClr val="001059"/>
              </a:solidFill>
              <a:latin typeface="Nunito Sans Black"/>
              <a:ea typeface="Nunito Sans Black"/>
              <a:cs typeface="Nunito Sans Black"/>
              <a:sym typeface="Nunito Sans Black"/>
            </a:endParaRPr>
          </a:p>
        </p:txBody>
      </p:sp>
      <p:grpSp>
        <p:nvGrpSpPr>
          <p:cNvPr id="202" name="Google Shape;202;g2c2ebb45886_0_287"/>
          <p:cNvGrpSpPr/>
          <p:nvPr/>
        </p:nvGrpSpPr>
        <p:grpSpPr>
          <a:xfrm>
            <a:off x="601045" y="195198"/>
            <a:ext cx="10989910" cy="770002"/>
            <a:chOff x="626478" y="195198"/>
            <a:chExt cx="10989910" cy="770002"/>
          </a:xfrm>
        </p:grpSpPr>
        <p:pic>
          <p:nvPicPr>
            <p:cNvPr id="203" name="Google Shape;203;g2c2ebb45886_0_287"/>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04" name="Google Shape;204;g2c2ebb45886_0_287"/>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05" name="Google Shape;205;g2c2ebb45886_0_287"/>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06" name="Google Shape;206;g2c2ebb45886_0_287"/>
          <p:cNvSpPr txBox="1"/>
          <p:nvPr/>
        </p:nvSpPr>
        <p:spPr>
          <a:xfrm>
            <a:off x="6135450" y="2751850"/>
            <a:ext cx="59565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s-CO" sz="3300" u="sng">
                <a:solidFill>
                  <a:schemeClr val="hlink"/>
                </a:solidFill>
                <a:latin typeface="Nunito Sans"/>
                <a:ea typeface="Nunito Sans"/>
                <a:cs typeface="Nunito Sans"/>
                <a:sym typeface="Nunito Sans"/>
                <a:hlinkClick r:id="rId7"/>
              </a:rPr>
              <a:t>LET’S CHECK, CLICK HERE!</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2c2ebb45886_0_319"/>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13" name="Google Shape;213;g2c2ebb45886_0_319"/>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g2c2ebb45886_0_319"/>
          <p:cNvSpPr/>
          <p:nvPr/>
        </p:nvSpPr>
        <p:spPr>
          <a:xfrm>
            <a:off x="6096000" y="78661"/>
            <a:ext cx="3879000" cy="1569900"/>
          </a:xfrm>
          <a:prstGeom prst="rect">
            <a:avLst/>
          </a:prstGeom>
          <a:solidFill>
            <a:srgbClr val="D2A6FF">
              <a:alpha val="85882"/>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g2c2ebb45886_0_319"/>
          <p:cNvSpPr txBox="1"/>
          <p:nvPr/>
        </p:nvSpPr>
        <p:spPr>
          <a:xfrm>
            <a:off x="6351451" y="324950"/>
            <a:ext cx="33681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200">
                <a:solidFill>
                  <a:srgbClr val="001059"/>
                </a:solidFill>
                <a:latin typeface="Nunito Sans Black"/>
                <a:ea typeface="Nunito Sans Black"/>
                <a:cs typeface="Nunito Sans Black"/>
                <a:sym typeface="Nunito Sans Black"/>
              </a:rPr>
              <a:t>Your Professional CV</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16" name="Google Shape;216;g2c2ebb45886_0_319"/>
          <p:cNvGrpSpPr/>
          <p:nvPr/>
        </p:nvGrpSpPr>
        <p:grpSpPr>
          <a:xfrm>
            <a:off x="601045" y="195198"/>
            <a:ext cx="10989910" cy="770002"/>
            <a:chOff x="626478" y="195198"/>
            <a:chExt cx="10989910" cy="770002"/>
          </a:xfrm>
        </p:grpSpPr>
        <p:pic>
          <p:nvPicPr>
            <p:cNvPr id="217" name="Google Shape;217;g2c2ebb45886_0_319"/>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18" name="Google Shape;218;g2c2ebb45886_0_319"/>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19" name="Google Shape;219;g2c2ebb45886_0_319"/>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20" name="Google Shape;220;g2c2ebb45886_0_319"/>
          <p:cNvSpPr txBox="1"/>
          <p:nvPr/>
        </p:nvSpPr>
        <p:spPr>
          <a:xfrm>
            <a:off x="6163900" y="1698950"/>
            <a:ext cx="5956500" cy="4802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O" sz="1800">
                <a:solidFill>
                  <a:srgbClr val="001059"/>
                </a:solidFill>
                <a:latin typeface="Nunito Sans"/>
                <a:ea typeface="Nunito Sans"/>
                <a:cs typeface="Nunito Sans"/>
                <a:sym typeface="Nunito Sans"/>
              </a:rPr>
              <a:t>CVs are an opportunity to show an employer why you are an ideal candidate for the job.</a:t>
            </a:r>
            <a:endParaRPr sz="1800">
              <a:solidFill>
                <a:srgbClr val="001059"/>
              </a:solidFill>
              <a:latin typeface="Nunito Sans"/>
              <a:ea typeface="Nunito Sans"/>
              <a:cs typeface="Nunito Sans"/>
              <a:sym typeface="Nunito Sans"/>
            </a:endParaRPr>
          </a:p>
          <a:p>
            <a:pPr indent="0" lvl="0" marL="0" rtl="0" algn="l">
              <a:spcBef>
                <a:spcPts val="0"/>
              </a:spcBef>
              <a:spcAft>
                <a:spcPts val="0"/>
              </a:spcAft>
              <a:buNone/>
            </a:pPr>
            <a:r>
              <a:t/>
            </a:r>
            <a:endParaRPr sz="1800">
              <a:solidFill>
                <a:srgbClr val="001059"/>
              </a:solidFill>
              <a:latin typeface="Nunito Sans"/>
              <a:ea typeface="Nunito Sans"/>
              <a:cs typeface="Nunito Sans"/>
              <a:sym typeface="Nunito Sans"/>
            </a:endParaRPr>
          </a:p>
          <a:p>
            <a:pPr indent="0" lvl="0" marL="0" rtl="0" algn="l">
              <a:spcBef>
                <a:spcPts val="0"/>
              </a:spcBef>
              <a:spcAft>
                <a:spcPts val="0"/>
              </a:spcAft>
              <a:buNone/>
            </a:pPr>
            <a:r>
              <a:rPr lang="es-CO" sz="1800">
                <a:solidFill>
                  <a:srgbClr val="001059"/>
                </a:solidFill>
                <a:latin typeface="Nunito Sans"/>
                <a:ea typeface="Nunito Sans"/>
                <a:cs typeface="Nunito Sans"/>
                <a:sym typeface="Nunito Sans"/>
              </a:rPr>
              <a:t>	A good CV will:</a:t>
            </a:r>
            <a:endParaRPr sz="1800">
              <a:solidFill>
                <a:srgbClr val="001059"/>
              </a:solidFill>
              <a:latin typeface="Nunito Sans"/>
              <a:ea typeface="Nunito Sans"/>
              <a:cs typeface="Nunito Sans"/>
              <a:sym typeface="Nunito Sans"/>
            </a:endParaRPr>
          </a:p>
          <a:p>
            <a:pPr indent="0" lvl="0" marL="0" rtl="0" algn="l">
              <a:spcBef>
                <a:spcPts val="0"/>
              </a:spcBef>
              <a:spcAft>
                <a:spcPts val="0"/>
              </a:spcAft>
              <a:buNone/>
            </a:pPr>
            <a:r>
              <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Stand out from the crowd.</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Draw attention to your relevant skills, experience, achievements and potential.</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Create such an impression on the employer that they will not be able to turn you down for interview.</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Your own personal marketing tool. </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It outlines your qualifications, employment/work experience, strengths &amp; achievements.</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It's often the first document an employer will see – first impressions count!</a:t>
            </a:r>
            <a:endParaRPr sz="1800">
              <a:solidFill>
                <a:srgbClr val="001059"/>
              </a:solidFill>
              <a:latin typeface="Nunito Sans"/>
              <a:ea typeface="Nunito Sans"/>
              <a:cs typeface="Nunito Sans"/>
              <a:sym typeface="Nunito Sans"/>
            </a:endParaRPr>
          </a:p>
          <a:p>
            <a:pPr indent="-342900" lvl="0" marL="457200" rtl="0" algn="l">
              <a:spcBef>
                <a:spcPts val="0"/>
              </a:spcBef>
              <a:spcAft>
                <a:spcPts val="0"/>
              </a:spcAft>
              <a:buClr>
                <a:srgbClr val="001059"/>
              </a:buClr>
              <a:buSzPts val="1800"/>
              <a:buFont typeface="Nunito Sans"/>
              <a:buChar char="●"/>
            </a:pPr>
            <a:r>
              <a:rPr lang="es-CO" sz="1800">
                <a:solidFill>
                  <a:srgbClr val="001059"/>
                </a:solidFill>
                <a:latin typeface="Nunito Sans"/>
                <a:ea typeface="Nunito Sans"/>
                <a:cs typeface="Nunito Sans"/>
                <a:sym typeface="Nunito Sans"/>
              </a:rPr>
              <a:t>A fluid document, one that should be constantly evolving &amp; enhanced. </a:t>
            </a:r>
            <a:endParaRPr sz="1800">
              <a:solidFill>
                <a:srgbClr val="001059"/>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2c348e0474c_1_938"/>
          <p:cNvPicPr preferRelativeResize="0"/>
          <p:nvPr/>
        </p:nvPicPr>
        <p:blipFill rotWithShape="1">
          <a:blip r:embed="rId3">
            <a:alphaModFix/>
          </a:blip>
          <a:srcRect b="0" l="25589" r="15147" t="0"/>
          <a:stretch/>
        </p:blipFill>
        <p:spPr>
          <a:xfrm>
            <a:off x="0" y="0"/>
            <a:ext cx="6096000" cy="6858000"/>
          </a:xfrm>
          <a:prstGeom prst="rect">
            <a:avLst/>
          </a:prstGeom>
          <a:noFill/>
          <a:ln>
            <a:noFill/>
          </a:ln>
        </p:spPr>
      </p:pic>
      <p:sp>
        <p:nvSpPr>
          <p:cNvPr id="227" name="Google Shape;227;g2c348e0474c_1_938"/>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g2c348e0474c_1_938"/>
          <p:cNvSpPr/>
          <p:nvPr/>
        </p:nvSpPr>
        <p:spPr>
          <a:xfrm>
            <a:off x="6096000" y="78655"/>
            <a:ext cx="3721500" cy="886500"/>
          </a:xfrm>
          <a:prstGeom prst="rect">
            <a:avLst/>
          </a:prstGeom>
          <a:solidFill>
            <a:srgbClr val="D2A6FF">
              <a:alpha val="85880"/>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g2c348e0474c_1_938"/>
          <p:cNvSpPr txBox="1"/>
          <p:nvPr/>
        </p:nvSpPr>
        <p:spPr>
          <a:xfrm>
            <a:off x="6272701" y="229400"/>
            <a:ext cx="3368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3200">
                <a:solidFill>
                  <a:srgbClr val="001059"/>
                </a:solidFill>
                <a:latin typeface="Nunito Sans Black"/>
                <a:ea typeface="Nunito Sans Black"/>
                <a:cs typeface="Nunito Sans Black"/>
                <a:sym typeface="Nunito Sans Black"/>
              </a:rPr>
              <a:t>Proofread</a:t>
            </a:r>
            <a:endParaRPr b="0" i="0" sz="3200" u="none" cap="none" strike="noStrike">
              <a:solidFill>
                <a:srgbClr val="001059"/>
              </a:solidFill>
              <a:latin typeface="Nunito Sans Black"/>
              <a:ea typeface="Nunito Sans Black"/>
              <a:cs typeface="Nunito Sans Black"/>
              <a:sym typeface="Nunito Sans Black"/>
            </a:endParaRPr>
          </a:p>
        </p:txBody>
      </p:sp>
      <p:grpSp>
        <p:nvGrpSpPr>
          <p:cNvPr id="230" name="Google Shape;230;g2c348e0474c_1_938"/>
          <p:cNvGrpSpPr/>
          <p:nvPr/>
        </p:nvGrpSpPr>
        <p:grpSpPr>
          <a:xfrm>
            <a:off x="601045" y="195198"/>
            <a:ext cx="10989910" cy="770002"/>
            <a:chOff x="626478" y="195198"/>
            <a:chExt cx="10989910" cy="770002"/>
          </a:xfrm>
        </p:grpSpPr>
        <p:pic>
          <p:nvPicPr>
            <p:cNvPr id="231" name="Google Shape;231;g2c348e0474c_1_938"/>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32" name="Google Shape;232;g2c348e0474c_1_938"/>
            <p:cNvPicPr preferRelativeResize="0"/>
            <p:nvPr/>
          </p:nvPicPr>
          <p:blipFill rotWithShape="1">
            <a:blip r:embed="rId5">
              <a:alphaModFix/>
            </a:blip>
            <a:srcRect b="0" l="0" r="0" t="0"/>
            <a:stretch/>
          </p:blipFill>
          <p:spPr>
            <a:xfrm>
              <a:off x="626478" y="390743"/>
              <a:ext cx="1088021" cy="378913"/>
            </a:xfrm>
            <a:prstGeom prst="rect">
              <a:avLst/>
            </a:prstGeom>
            <a:noFill/>
            <a:ln>
              <a:noFill/>
            </a:ln>
          </p:spPr>
        </p:pic>
      </p:grpSp>
      <p:pic>
        <p:nvPicPr>
          <p:cNvPr id="233" name="Google Shape;233;g2c348e0474c_1_938"/>
          <p:cNvPicPr preferRelativeResize="0"/>
          <p:nvPr/>
        </p:nvPicPr>
        <p:blipFill rotWithShape="1">
          <a:blip r:embed="rId6">
            <a:alphaModFix/>
          </a:blip>
          <a:srcRect b="0" l="0" r="0" t="0"/>
          <a:stretch/>
        </p:blipFill>
        <p:spPr>
          <a:xfrm>
            <a:off x="518330" y="5353058"/>
            <a:ext cx="2339171" cy="1120853"/>
          </a:xfrm>
          <a:prstGeom prst="rect">
            <a:avLst/>
          </a:prstGeom>
          <a:noFill/>
          <a:ln>
            <a:noFill/>
          </a:ln>
        </p:spPr>
      </p:pic>
      <p:sp>
        <p:nvSpPr>
          <p:cNvPr id="234" name="Google Shape;234;g2c348e0474c_1_938"/>
          <p:cNvSpPr txBox="1"/>
          <p:nvPr/>
        </p:nvSpPr>
        <p:spPr>
          <a:xfrm>
            <a:off x="6182875" y="1366950"/>
            <a:ext cx="5956500" cy="4710000"/>
          </a:xfrm>
          <a:prstGeom prst="rect">
            <a:avLst/>
          </a:prstGeom>
          <a:noFill/>
          <a:ln>
            <a:noFill/>
          </a:ln>
        </p:spPr>
        <p:txBody>
          <a:bodyPr anchorCtr="0" anchor="t" bIns="45700" lIns="91425" spcFirstLastPara="1" rIns="91425" wrap="square" tIns="45700">
            <a:spAutoFit/>
          </a:bodyPr>
          <a:lstStyle/>
          <a:p>
            <a:pPr indent="-387350" lvl="0" marL="457200" rtl="0" algn="l">
              <a:spcBef>
                <a:spcPts val="0"/>
              </a:spcBef>
              <a:spcAft>
                <a:spcPts val="0"/>
              </a:spcAft>
              <a:buClr>
                <a:srgbClr val="001059"/>
              </a:buClr>
              <a:buSzPts val="2500"/>
              <a:buFont typeface="Nunito Sans"/>
              <a:buChar char="●"/>
            </a:pPr>
            <a:r>
              <a:rPr lang="es-CO" sz="2500">
                <a:solidFill>
                  <a:srgbClr val="001059"/>
                </a:solidFill>
                <a:latin typeface="Nunito Sans"/>
                <a:ea typeface="Nunito Sans"/>
                <a:cs typeface="Nunito Sans"/>
                <a:sym typeface="Nunito Sans"/>
              </a:rPr>
              <a:t>One obvious but often overlooked aspect of good CV writing is proofreading for spelling, punctuation and other errors.</a:t>
            </a:r>
            <a:endParaRPr sz="2500">
              <a:solidFill>
                <a:srgbClr val="001059"/>
              </a:solidFill>
              <a:latin typeface="Nunito Sans"/>
              <a:ea typeface="Nunito Sans"/>
              <a:cs typeface="Nunito Sans"/>
              <a:sym typeface="Nunito Sans"/>
            </a:endParaRPr>
          </a:p>
          <a:p>
            <a:pPr indent="0" lvl="0" marL="457200" rtl="0" algn="l">
              <a:spcBef>
                <a:spcPts val="0"/>
              </a:spcBef>
              <a:spcAft>
                <a:spcPts val="0"/>
              </a:spcAft>
              <a:buNone/>
            </a:pPr>
            <a:r>
              <a:t/>
            </a:r>
            <a:endParaRPr sz="2500">
              <a:solidFill>
                <a:srgbClr val="001059"/>
              </a:solidFill>
              <a:latin typeface="Nunito Sans"/>
              <a:ea typeface="Nunito Sans"/>
              <a:cs typeface="Nunito Sans"/>
              <a:sym typeface="Nunito Sans"/>
            </a:endParaRPr>
          </a:p>
          <a:p>
            <a:pPr indent="-387350" lvl="0" marL="457200" rtl="0" algn="l">
              <a:spcBef>
                <a:spcPts val="0"/>
              </a:spcBef>
              <a:spcAft>
                <a:spcPts val="0"/>
              </a:spcAft>
              <a:buClr>
                <a:srgbClr val="001059"/>
              </a:buClr>
              <a:buSzPts val="2500"/>
              <a:buFont typeface="Nunito Sans"/>
              <a:buChar char="●"/>
            </a:pPr>
            <a:r>
              <a:rPr lang="es-CO" sz="2500">
                <a:solidFill>
                  <a:srgbClr val="001059"/>
                </a:solidFill>
                <a:latin typeface="Nunito Sans"/>
                <a:ea typeface="Nunito Sans"/>
                <a:cs typeface="Nunito Sans"/>
                <a:sym typeface="Nunito Sans"/>
              </a:rPr>
              <a:t>CVs should be checked, drafted, re-drafted and then checked again.  </a:t>
            </a:r>
            <a:endParaRPr sz="2500">
              <a:solidFill>
                <a:srgbClr val="001059"/>
              </a:solidFill>
              <a:latin typeface="Nunito Sans"/>
              <a:ea typeface="Nunito Sans"/>
              <a:cs typeface="Nunito Sans"/>
              <a:sym typeface="Nunito Sans"/>
            </a:endParaRPr>
          </a:p>
          <a:p>
            <a:pPr indent="0" lvl="0" marL="457200" rtl="0" algn="l">
              <a:spcBef>
                <a:spcPts val="0"/>
              </a:spcBef>
              <a:spcAft>
                <a:spcPts val="0"/>
              </a:spcAft>
              <a:buNone/>
            </a:pPr>
            <a:r>
              <a:t/>
            </a:r>
            <a:endParaRPr sz="2500">
              <a:solidFill>
                <a:srgbClr val="001059"/>
              </a:solidFill>
              <a:latin typeface="Nunito Sans"/>
              <a:ea typeface="Nunito Sans"/>
              <a:cs typeface="Nunito Sans"/>
              <a:sym typeface="Nunito Sans"/>
            </a:endParaRPr>
          </a:p>
          <a:p>
            <a:pPr indent="-387350" lvl="0" marL="457200" rtl="0" algn="l">
              <a:spcBef>
                <a:spcPts val="0"/>
              </a:spcBef>
              <a:spcAft>
                <a:spcPts val="0"/>
              </a:spcAft>
              <a:buClr>
                <a:srgbClr val="001059"/>
              </a:buClr>
              <a:buSzPts val="2500"/>
              <a:buFont typeface="Nunito Sans"/>
              <a:buChar char="●"/>
            </a:pPr>
            <a:r>
              <a:rPr lang="es-CO" sz="2500">
                <a:solidFill>
                  <a:srgbClr val="001059"/>
                </a:solidFill>
                <a:latin typeface="Nunito Sans"/>
                <a:ea typeface="Nunito Sans"/>
                <a:cs typeface="Nunito Sans"/>
                <a:sym typeface="Nunito Sans"/>
              </a:rPr>
              <a:t>Make sure that your CV is the best document you possess.  It could make all the difference to get you that interview!</a:t>
            </a:r>
            <a:endParaRPr sz="2500">
              <a:solidFill>
                <a:srgbClr val="001059"/>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2023-12-20T20:41:55Z</dcterms:created>
  <dc:creator>Cymetria Diseño</dc:creator>
</cp:coreProperties>
</file>